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77" r:id="rId10"/>
    <p:sldId id="282" r:id="rId11"/>
    <p:sldId id="271" r:id="rId12"/>
    <p:sldId id="272" r:id="rId13"/>
    <p:sldId id="279" r:id="rId14"/>
    <p:sldId id="281" r:id="rId15"/>
    <p:sldId id="273" r:id="rId16"/>
    <p:sldId id="283" r:id="rId17"/>
    <p:sldId id="275" r:id="rId18"/>
    <p:sldId id="278" r:id="rId19"/>
    <p:sldId id="276" r:id="rId20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青智 陳" initials="青陳" lastIdx="2" clrIdx="0">
    <p:extLst>
      <p:ext uri="{19B8F6BF-5375-455C-9EA6-DF929625EA0E}">
        <p15:presenceInfo xmlns:p15="http://schemas.microsoft.com/office/powerpoint/2012/main" userId="e82dc0f06c8a60c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C85056C-CFC7-F6A7-6A66-0FC0547811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426C52F9-4DF8-5D6C-F04F-2FB500106E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3085829-C230-8741-240D-432EFDE4F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F841A-E50C-4B49-9206-6D5320BE5C94}" type="datetimeFigureOut">
              <a:rPr lang="zh-TW" altLang="en-US" smtClean="0"/>
              <a:t>2024/2/29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C6DDC0E-D1E2-6DC8-A03E-D3805E62E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6B367DB-71EA-6FE6-BA7F-997E150D5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CBCBC-339A-4C0C-BAF7-58E007DD961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842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6664EC4-40F8-ADB6-2B77-429B3613E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05BAB0E1-C26C-08E4-FF39-B0ED8F3543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C28D76C-307C-CC7A-9897-D9C0097AB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F841A-E50C-4B49-9206-6D5320BE5C94}" type="datetimeFigureOut">
              <a:rPr lang="zh-TW" altLang="en-US" smtClean="0"/>
              <a:t>2024/2/29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DA9CEE5-7A9D-B424-B4A8-A40185B29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4BFD85A-CC3E-45ED-8062-85EF3F299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CBCBC-339A-4C0C-BAF7-58E007DD961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7230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9828E196-CB52-B519-DF5F-4AD030B470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7B0AA75F-7551-70BC-C4CC-08C5F6C67D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A93EF96-0549-B277-FF2B-711DAEABC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F841A-E50C-4B49-9206-6D5320BE5C94}" type="datetimeFigureOut">
              <a:rPr lang="zh-TW" altLang="en-US" smtClean="0"/>
              <a:t>2024/2/29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3041B2B-0A34-998F-8E14-AF997F722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7BA18D7-3186-AD79-0385-136BADD1D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CBCBC-339A-4C0C-BAF7-58E007DD961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0501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37A50F4-865D-E6AF-CD2D-3E63EE3EE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3DF0C3A-7F60-822A-560B-5D25DBF3C4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514267C-1A4B-9B4E-A380-F2BECBAAE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F841A-E50C-4B49-9206-6D5320BE5C94}" type="datetimeFigureOut">
              <a:rPr lang="zh-TW" altLang="en-US" smtClean="0"/>
              <a:t>2024/2/29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BDD0600-7E27-D7AE-4BDA-585185C8F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410FDCF-0387-BB56-E184-FE8389C66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CBCBC-339A-4C0C-BAF7-58E007DD961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6143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1A02A55-3DF9-D2F2-F4DA-B68ACFFCC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6C89EA4-18B2-26E1-6CD6-6706AF391B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DC21F69-AB2A-0C0D-D9E0-B2FF01B19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F841A-E50C-4B49-9206-6D5320BE5C94}" type="datetimeFigureOut">
              <a:rPr lang="zh-TW" altLang="en-US" smtClean="0"/>
              <a:t>2024/2/29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B788075-E44F-DCB1-0F0D-1389FE14A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010AD67-5A58-F91B-BDD2-2E35D923A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CBCBC-339A-4C0C-BAF7-58E007DD961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7752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C121AC9-BF76-26C7-F351-4C1564F52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CA71E12-62E2-94B0-4302-27A698D6A1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94E569CF-4793-534E-CBEE-0FD9B79E3E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150D2DF4-BD95-BA07-E6D8-DCB8B5A4B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F841A-E50C-4B49-9206-6D5320BE5C94}" type="datetimeFigureOut">
              <a:rPr lang="zh-TW" altLang="en-US" smtClean="0"/>
              <a:t>2024/2/29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5D91AD91-FADF-881F-761E-EC1DBB324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6CF3B14D-618D-15FF-43C5-A0761AE7B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CBCBC-339A-4C0C-BAF7-58E007DD961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4951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A90A66C-D768-4958-7062-ED3C121C5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AF8FC08F-6F84-FCC9-8F9C-B9E761890A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74286B01-D313-812E-05C1-B4E57C685D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0EF8677E-D21C-57EA-F0F8-C8F44546E4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E8D7A22B-F490-FFAB-AD11-C9607C7197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AE60C0AD-96AF-6B4B-878C-73C59B18E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F841A-E50C-4B49-9206-6D5320BE5C94}" type="datetimeFigureOut">
              <a:rPr lang="zh-TW" altLang="en-US" smtClean="0"/>
              <a:t>2024/2/29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FC416CFB-7004-C70A-B8D9-03B65C819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A30306B3-0FCA-A5EF-CE2C-5C4F387C0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CBCBC-339A-4C0C-BAF7-58E007DD961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67113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8E76AEF-9669-BF47-500C-6C38D6D86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B81C7698-3670-9B36-047B-809A5C90B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F841A-E50C-4B49-9206-6D5320BE5C94}" type="datetimeFigureOut">
              <a:rPr lang="zh-TW" altLang="en-US" smtClean="0"/>
              <a:t>2024/2/29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410762B1-C9F8-3B38-3B38-013953F77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8C63F56B-E1F2-CE0A-7687-41F4ABBA5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CBCBC-339A-4C0C-BAF7-58E007DD961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961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539FA9F9-D218-90D0-1C9B-F1716895C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F841A-E50C-4B49-9206-6D5320BE5C94}" type="datetimeFigureOut">
              <a:rPr lang="zh-TW" altLang="en-US" smtClean="0"/>
              <a:t>2024/2/29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3AB64D3A-2699-C8E7-2AE7-9FA1F3447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5AD5984-AD1E-35F0-E2CA-16870B64E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CBCBC-339A-4C0C-BAF7-58E007DD961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0295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8E7FFA8-2205-BCE6-4DE4-6B0832CD0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5A76C8C-682C-355F-A21B-29357B4304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F8877D-A37F-9561-8C3B-09FAC6910A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AF098329-77A7-B254-5341-4E33BC377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F841A-E50C-4B49-9206-6D5320BE5C94}" type="datetimeFigureOut">
              <a:rPr lang="zh-TW" altLang="en-US" smtClean="0"/>
              <a:t>2024/2/29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438099DB-E784-044A-D816-69FF6C8B6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1A6C5E20-D7E7-3119-3914-4242EB088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CBCBC-339A-4C0C-BAF7-58E007DD961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8317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2EB5A74-23F1-DF6E-7CC9-A3EA2BB89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E0436312-B0BC-EEA1-DAB1-35B4CECD79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89A84A3D-5EC8-AB4A-AEFE-3C92652DF3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180E259A-16F0-8389-F7C9-FAC61734B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F841A-E50C-4B49-9206-6D5320BE5C94}" type="datetimeFigureOut">
              <a:rPr lang="zh-TW" altLang="en-US" smtClean="0"/>
              <a:t>2024/2/29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08A2DC7A-6865-17CE-B72B-CFAC9072B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506DAB78-064D-D6D5-F858-96C17C96B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CBCBC-339A-4C0C-BAF7-58E007DD961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1203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94BB21D1-0313-84D0-6552-A0F2906AC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1C09AB64-DB3E-A77B-5936-A07CCA984F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A1A683B-D22D-F02F-2AE8-EAB320EB39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1F841A-E50C-4B49-9206-6D5320BE5C94}" type="datetimeFigureOut">
              <a:rPr lang="zh-TW" altLang="en-US" smtClean="0"/>
              <a:t>2024/2/29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3A3E9BB-8532-3524-C99B-9FF9DC3D0B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FA10626-0B28-C0EC-D834-4817864714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CBCBC-339A-4C0C-BAF7-58E007DD961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2990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wb.gov.tw/V8/C/P/Warning/FIFOWS.html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udn.com/news/story/7320/729340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93EB6294-D58F-A0EF-49CC-23316C84D7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472"/>
            <a:ext cx="12192000" cy="6772528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86F10371-0B9C-220A-823F-DB3BE14006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6560" y="1312860"/>
            <a:ext cx="9144000" cy="2039940"/>
          </a:xfrm>
        </p:spPr>
        <p:txBody>
          <a:bodyPr>
            <a:normAutofit/>
          </a:bodyPr>
          <a:lstStyle/>
          <a:p>
            <a:r>
              <a:rPr lang="zh-TW" altLang="en-US" sz="80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水域安全宣導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5D410235-EB4B-BE47-EB9D-6F8A0B54B1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039360"/>
            <a:ext cx="9144000" cy="505780"/>
          </a:xfrm>
        </p:spPr>
        <p:txBody>
          <a:bodyPr>
            <a:normAutofit/>
          </a:bodyPr>
          <a:lstStyle/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救生員：陳青智</a:t>
            </a:r>
          </a:p>
        </p:txBody>
      </p:sp>
    </p:spTree>
    <p:extLst>
      <p:ext uri="{BB962C8B-B14F-4D97-AF65-F5344CB8AC3E}">
        <p14:creationId xmlns:p14="http://schemas.microsoft.com/office/powerpoint/2010/main" val="37989197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06F7AB-8847-1C46-E374-8CE2C2EAFE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5DB439DF-FD99-D3F9-B9C0-118916464E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500"/>
            <a:ext cx="12192000" cy="6809500"/>
          </a:xfr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3D8629DF-D3BD-3D6E-08F6-E907FFCE1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51" y="263524"/>
            <a:ext cx="11087099" cy="6545975"/>
          </a:xfrm>
        </p:spPr>
        <p:txBody>
          <a:bodyPr>
            <a:normAutofit fontScale="90000"/>
          </a:bodyPr>
          <a:lstStyle/>
          <a:p>
            <a:r>
              <a:rPr lang="zh-TW" altLang="en-US" sz="2800" b="1" i="0" dirty="0">
                <a:solidFill>
                  <a:srgbClr val="2E2F3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en-US" b="1" i="0" dirty="0">
                <a:solidFill>
                  <a:srgbClr val="2E2F3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依據教育部</a:t>
            </a:r>
            <a:r>
              <a:rPr lang="zh-TW" altLang="en-US" b="1" dirty="0">
                <a:solidFill>
                  <a:srgbClr val="2E2F3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資料</a:t>
            </a:r>
            <a:r>
              <a:rPr lang="zh-TW" altLang="en-US" b="1" i="0" dirty="0">
                <a:solidFill>
                  <a:srgbClr val="2E2F3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顯示</a:t>
            </a:r>
            <a:r>
              <a:rPr lang="zh-TW" altLang="en-US" b="1" i="0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學生溺水死亡</a:t>
            </a:r>
            <a:r>
              <a:rPr lang="zh-TW" altLang="en-US" b="1" i="0" dirty="0">
                <a:solidFill>
                  <a:srgbClr val="2E2F3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事故主要以海、溪河流以及湖或潭最多，例如花蓮</a:t>
            </a:r>
            <a:r>
              <a:rPr lang="zh-TW" altLang="en-US" b="1" i="0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七星潭</a:t>
            </a:r>
            <a:r>
              <a:rPr lang="zh-TW" altLang="en-US" b="1" i="0" dirty="0">
                <a:solidFill>
                  <a:srgbClr val="2E2F3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、高雄</a:t>
            </a:r>
            <a:r>
              <a:rPr lang="zh-TW" altLang="en-US" b="1" i="0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旗津</a:t>
            </a:r>
            <a:r>
              <a:rPr lang="zh-TW" altLang="en-US" b="1" i="0" dirty="0">
                <a:solidFill>
                  <a:srgbClr val="2E2F3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等海岸最常見的</a:t>
            </a:r>
            <a:r>
              <a:rPr lang="zh-TW" altLang="en-US" b="1" i="0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「陡降型海灘」</a:t>
            </a:r>
            <a:r>
              <a:rPr lang="zh-TW" altLang="en-US" b="1" i="0" dirty="0">
                <a:solidFill>
                  <a:srgbClr val="2E2F3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，在離岸十至數十公尺之外地勢陡降，造成「反捲流」，當長浪一來，人很容易就被捲到外海；</a:t>
            </a:r>
            <a:r>
              <a:rPr lang="zh-TW" altLang="en-US" b="1" i="0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「離岸流」</a:t>
            </a:r>
            <a:r>
              <a:rPr lang="zh-TW" altLang="en-US" b="1" i="0" dirty="0">
                <a:solidFill>
                  <a:srgbClr val="2E2F3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─</a:t>
            </a:r>
            <a:r>
              <a:rPr lang="zh-TW" altLang="en-US" b="1" i="0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石門白沙灣</a:t>
            </a:r>
            <a:r>
              <a:rPr lang="zh-TW" altLang="en-US" b="1" i="0" dirty="0">
                <a:solidFill>
                  <a:srgbClr val="2E2F3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b="1" i="0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墾丁南灣</a:t>
            </a:r>
            <a:r>
              <a:rPr lang="zh-TW" altLang="en-US" b="1" i="0" dirty="0">
                <a:solidFill>
                  <a:srgbClr val="2E2F3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屬於這種地形，看似風平浪靜的水域卻隱藏著殺機，離岸流強大的拉力常讓人無力游回岸上而發生溺水意外；</a:t>
            </a:r>
            <a:r>
              <a:rPr lang="zh-TW" altLang="en-US" b="1" i="0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「瘋狗浪」</a:t>
            </a:r>
            <a:r>
              <a:rPr lang="zh-TW" altLang="en-US" b="1" i="0" dirty="0">
                <a:solidFill>
                  <a:srgbClr val="2E2F3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─以臺灣</a:t>
            </a:r>
            <a:r>
              <a:rPr lang="zh-TW" altLang="en-US" b="1" i="0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東北角海岸</a:t>
            </a:r>
            <a:r>
              <a:rPr lang="zh-TW" altLang="en-US" b="1" i="0" dirty="0">
                <a:solidFill>
                  <a:srgbClr val="2E2F3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、台中</a:t>
            </a:r>
            <a:r>
              <a:rPr lang="zh-TW" altLang="en-US" b="1" i="0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清水北防沙堤</a:t>
            </a:r>
            <a:r>
              <a:rPr lang="zh-TW" altLang="en-US" b="1" i="0" dirty="0">
                <a:solidFill>
                  <a:srgbClr val="2E2F3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等地最常見，因遠處傳來的波浪進入淺水區後破碎，轉變成驚人衝擊力，很容易將站在岸邊或是礁岩上的人捲入海裡。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040213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0F369D9C-54B1-A2E5-A6D7-B7286CB5E9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500"/>
            <a:ext cx="12192000" cy="6809500"/>
          </a:xfr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EDFC4C92-1F85-E161-DD2C-81CB3B462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15650" cy="6330950"/>
          </a:xfrm>
        </p:spPr>
        <p:txBody>
          <a:bodyPr>
            <a:normAutofit/>
          </a:bodyPr>
          <a:lstStyle/>
          <a:p>
            <a:r>
              <a:rPr lang="zh-TW" altLang="en-US" sz="4000" b="1" i="0" dirty="0">
                <a:solidFill>
                  <a:srgbClr val="2E2F3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  除了海岸之外，</a:t>
            </a:r>
            <a:r>
              <a:rPr lang="zh-TW" altLang="en-US" sz="4000" b="1" i="0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溪流</a:t>
            </a:r>
            <a:r>
              <a:rPr lang="zh-TW" altLang="en-US" sz="4000" b="1" i="0" dirty="0">
                <a:solidFill>
                  <a:srgbClr val="2E2F3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4000" b="1" i="0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水潭</a:t>
            </a:r>
            <a:r>
              <a:rPr lang="zh-TW" altLang="en-US" sz="4000" b="1" i="0" dirty="0">
                <a:solidFill>
                  <a:srgbClr val="2E2F3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也是民眾喜歡戲水的地方，</a:t>
            </a:r>
            <a:r>
              <a:rPr lang="zh-TW" altLang="en-US" sz="4000" b="1" i="0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溪水暴漲</a:t>
            </a:r>
            <a:r>
              <a:rPr lang="zh-TW" altLang="en-US" sz="4000" b="1" i="0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發生的時間可能只有</a:t>
            </a:r>
            <a:r>
              <a:rPr lang="en-US" altLang="zh-TW" sz="4000" b="1" i="0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sz="4000" b="1" i="0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到</a:t>
            </a:r>
            <a:r>
              <a:rPr lang="en-US" altLang="zh-TW" sz="4000" b="1" i="0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sz="4000" b="1" i="0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秒</a:t>
            </a:r>
            <a:r>
              <a:rPr lang="zh-TW" altLang="en-US" sz="4000" b="1" i="0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之間</a:t>
            </a:r>
            <a:r>
              <a:rPr lang="zh-TW" altLang="en-US" sz="4000" b="1" i="0" dirty="0">
                <a:solidFill>
                  <a:srgbClr val="2E2F3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，紅十字會提醒民眾，一旦發現平緩溪流中，出現同等速度的「齊頭水」、「</a:t>
            </a:r>
            <a:r>
              <a:rPr lang="zh-TW" altLang="en-US" sz="4000" b="1" i="0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水面混濁</a:t>
            </a:r>
            <a:r>
              <a:rPr lang="zh-TW" altLang="en-US" sz="4000" b="1" i="0" dirty="0">
                <a:solidFill>
                  <a:srgbClr val="2E2F3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」或是「突然水流加快」，就要盡快遠離水域。</a:t>
            </a:r>
            <a:br>
              <a:rPr lang="zh-TW" altLang="en-US" sz="4000" b="1" i="0" dirty="0">
                <a:solidFill>
                  <a:srgbClr val="2E2F3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000" b="1" i="0" dirty="0">
                <a:solidFill>
                  <a:srgbClr val="2E2F3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  體育署提供自救跟救人的</a:t>
            </a:r>
            <a:r>
              <a:rPr lang="zh-TW" altLang="en-US" sz="4000" b="1" i="0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en-US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救溺</a:t>
            </a:r>
            <a:r>
              <a:rPr lang="en-US" altLang="zh-TW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步、</a:t>
            </a:r>
            <a:r>
              <a:rPr lang="zh-TW" altLang="en-US" sz="4000" b="1" i="0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防溺</a:t>
            </a:r>
            <a:r>
              <a:rPr lang="en-US" altLang="zh-TW" sz="4000" b="1" i="0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sz="4000" b="1" i="0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招」</a:t>
            </a:r>
            <a:r>
              <a:rPr lang="zh-TW" altLang="en-US" sz="4000" b="1" i="0" dirty="0">
                <a:solidFill>
                  <a:srgbClr val="2E2F3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，謹記在心，從事水域活動時也許就能有效避免憾事發生。</a:t>
            </a: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366924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0F369D9C-54B1-A2E5-A6D7-B7286CB5E9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500"/>
            <a:ext cx="12192000" cy="6809500"/>
          </a:xfr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EDFC4C92-1F85-E161-DD2C-81CB3B462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512" y="392550"/>
            <a:ext cx="10453688" cy="6121400"/>
          </a:xfrm>
        </p:spPr>
        <p:txBody>
          <a:bodyPr>
            <a:normAutofit/>
          </a:bodyPr>
          <a:lstStyle/>
          <a:p>
            <a:pPr fontAlgn="base">
              <a:lnSpc>
                <a:spcPts val="6000"/>
              </a:lnSpc>
            </a:pPr>
            <a:r>
              <a:rPr lang="zh-TW" altLang="en-US" b="1" i="0" dirty="0">
                <a:solidFill>
                  <a:srgbClr val="194AA2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  救溺</a:t>
            </a:r>
            <a:r>
              <a:rPr lang="en-US" altLang="zh-TW" b="1" i="0" dirty="0">
                <a:solidFill>
                  <a:srgbClr val="194AA2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b="1" i="0" dirty="0">
                <a:solidFill>
                  <a:srgbClr val="194AA2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步</a:t>
            </a:r>
            <a:r>
              <a:rPr lang="en-US" altLang="zh-TW" b="1" i="0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要玩水也要懂得自保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br>
              <a:rPr lang="zh-TW" altLang="en-US" b="1" i="0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b="1" i="0" dirty="0">
                <a:solidFill>
                  <a:srgbClr val="2E2F3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除了「</a:t>
            </a:r>
            <a:r>
              <a:rPr lang="zh-TW" altLang="en-US" b="1" i="0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叫、叫、伸、拋、划</a:t>
            </a:r>
            <a:r>
              <a:rPr lang="zh-TW" altLang="en-US" b="1" i="0" dirty="0">
                <a:solidFill>
                  <a:srgbClr val="2E2F3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」救溺 </a:t>
            </a:r>
            <a:r>
              <a:rPr lang="en-US" altLang="zh-TW" b="1" i="0" dirty="0">
                <a:solidFill>
                  <a:srgbClr val="2E2F3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b="1" i="0" dirty="0">
                <a:solidFill>
                  <a:srgbClr val="2E2F3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招，遇到溺水者即使情況再緊急，仍應牢記三原則：</a:t>
            </a:r>
            <a:r>
              <a:rPr lang="zh-TW" altLang="en-US" b="1" i="0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岸上救生</a:t>
            </a:r>
            <a:r>
              <a:rPr lang="zh-TW" altLang="en-US" b="1" dirty="0">
                <a:solidFill>
                  <a:srgbClr val="2E2F3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優於下水救生</a:t>
            </a:r>
            <a:r>
              <a:rPr lang="zh-TW" altLang="en-US" b="1" i="0" dirty="0">
                <a:solidFill>
                  <a:srgbClr val="2E2F3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b="1" i="0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器材救生</a:t>
            </a:r>
            <a:r>
              <a:rPr lang="zh-TW" altLang="en-US" b="1" dirty="0">
                <a:solidFill>
                  <a:srgbClr val="2E2F3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優於徒手救生</a:t>
            </a:r>
            <a:r>
              <a:rPr lang="zh-TW" altLang="en-US" b="1" i="0" dirty="0">
                <a:solidFill>
                  <a:srgbClr val="2E2F3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b="1" i="0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團隊救生</a:t>
            </a:r>
            <a:r>
              <a:rPr lang="zh-TW" altLang="en-US" b="1" dirty="0">
                <a:solidFill>
                  <a:srgbClr val="2E2F3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優於個人救生</a:t>
            </a:r>
            <a:r>
              <a:rPr lang="zh-TW" altLang="en-US" b="1" i="0" dirty="0">
                <a:solidFill>
                  <a:srgbClr val="2E2F3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en-US" altLang="zh-TW" sz="2200" b="1" i="0" dirty="0">
                <a:solidFill>
                  <a:srgbClr val="2E2F3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https://www.youtube.com/watch?v=CqJkU8HhcNE&amp;t=4s</a:t>
            </a:r>
            <a:endParaRPr lang="zh-TW" altLang="en-US" sz="2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272277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0F369D9C-54B1-A2E5-A6D7-B7286CB5E9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500"/>
            <a:ext cx="12192000" cy="6809500"/>
          </a:xfr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EDFC4C92-1F85-E161-DD2C-81CB3B462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51" y="365125"/>
            <a:ext cx="11734800" cy="6311900"/>
          </a:xfrm>
        </p:spPr>
        <p:txBody>
          <a:bodyPr>
            <a:noAutofit/>
          </a:bodyPr>
          <a:lstStyle/>
          <a:p>
            <a:r>
              <a:rPr lang="zh-TW" altLang="en-US" sz="40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救溺五步</a:t>
            </a: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en-US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叫、叫、伸、拋、划</a:t>
            </a: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」，遇到溺水狀況時即能自救及救人，步驟如下：</a:t>
            </a:r>
            <a:br>
              <a:rPr lang="en-US" altLang="zh-TW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叫：</a:t>
            </a:r>
            <a:r>
              <a:rPr lang="zh-TW" altLang="en-US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大聲呼救</a:t>
            </a: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b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叫：</a:t>
            </a:r>
            <a:r>
              <a:rPr lang="zh-TW" altLang="en-US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呼叫</a:t>
            </a:r>
            <a:r>
              <a:rPr lang="en-US" altLang="zh-TW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119</a:t>
            </a:r>
            <a:r>
              <a:rPr lang="zh-TW" altLang="en-US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110</a:t>
            </a: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用行動電話或公共電話，撥打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119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110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請求支援，告知人、事、時、地、物等。</a:t>
            </a:r>
            <a:b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伸：</a:t>
            </a:r>
            <a:r>
              <a:rPr lang="zh-TW" altLang="en-US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利用延伸物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：利用隨身的外套、背包或撿拾岸邊的竹竿、樹枝等伸向溺水者，將溺者拉回岸邊。</a:t>
            </a:r>
            <a:b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拋：</a:t>
            </a:r>
            <a:r>
              <a:rPr lang="zh-TW" altLang="en-US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拋送漂浮物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：可利用救生圈、保麗龍、寶特瓶、球、水桶等漂浮物，拋給溺者協助漂浮於水面，延長溺者等待救援時間。</a:t>
            </a:r>
            <a:b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5.</a:t>
            </a: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划：</a:t>
            </a:r>
            <a:r>
              <a:rPr lang="zh-TW" altLang="en-US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利用大型浮具划過去救人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3621678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0F369D9C-54B1-A2E5-A6D7-B7286CB5E9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500"/>
            <a:ext cx="12192000" cy="6809500"/>
          </a:xfr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EDFC4C92-1F85-E161-DD2C-81CB3B462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40475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A21F2F06-F87E-373A-CE1B-9B8D2CA9B62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531" t="22777" r="32813" b="16528"/>
          <a:stretch/>
        </p:blipFill>
        <p:spPr>
          <a:xfrm>
            <a:off x="838200" y="0"/>
            <a:ext cx="105156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3526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0F369D9C-54B1-A2E5-A6D7-B7286CB5E9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000"/>
            <a:ext cx="12192000" cy="6809500"/>
          </a:xfr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EDFC4C92-1F85-E161-DD2C-81CB3B462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501"/>
            <a:ext cx="10839450" cy="6761000"/>
          </a:xfrm>
        </p:spPr>
        <p:txBody>
          <a:bodyPr>
            <a:normAutofit fontScale="90000"/>
          </a:bodyPr>
          <a:lstStyle/>
          <a:p>
            <a:pPr fontAlgn="base">
              <a:lnSpc>
                <a:spcPts val="5300"/>
              </a:lnSpc>
            </a:pPr>
            <a:r>
              <a:rPr lang="zh-TW" altLang="en-US" sz="4000" b="1" i="0" dirty="0">
                <a:solidFill>
                  <a:srgbClr val="194AA2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               </a:t>
            </a:r>
            <a:r>
              <a:rPr lang="zh-TW" altLang="en-US" sz="4900" b="1" i="0" dirty="0">
                <a:solidFill>
                  <a:srgbClr val="194AA2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防溺</a:t>
            </a:r>
            <a:r>
              <a:rPr lang="en-US" altLang="zh-TW" sz="4900" b="1" i="0" dirty="0">
                <a:solidFill>
                  <a:srgbClr val="194AA2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sz="4900" b="1" i="0" dirty="0">
                <a:solidFill>
                  <a:srgbClr val="194AA2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招 </a:t>
            </a:r>
            <a:br>
              <a:rPr lang="en-US" altLang="zh-TW" b="1" i="0" dirty="0">
                <a:solidFill>
                  <a:srgbClr val="194AA2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b="1" i="0" dirty="0">
                <a:solidFill>
                  <a:srgbClr val="194AA2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                 </a:t>
            </a:r>
            <a:r>
              <a:rPr lang="zh-TW" altLang="en-US" b="1" i="0" dirty="0">
                <a:solidFill>
                  <a:srgbClr val="194AA2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en-US" altLang="zh-TW" sz="2200" b="1" i="0" dirty="0">
                <a:solidFill>
                  <a:srgbClr val="194AA2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https://www.youtube.com/watch?v=bX5MrMznKUE</a:t>
            </a:r>
            <a:br>
              <a:rPr lang="zh-TW" altLang="en-US" sz="4000" b="1" i="0" dirty="0">
                <a:solidFill>
                  <a:srgbClr val="194AA2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000" b="1" i="0" dirty="0">
                <a:solidFill>
                  <a:srgbClr val="194AA2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b="1" i="0" dirty="0">
                <a:solidFill>
                  <a:srgbClr val="2E2F3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體育署呼籲，民眾從事水域遊憩活動時，務必確實掌握自身能力，並做好風險評估，隨時注意環境變化，遵循「</a:t>
            </a:r>
            <a:r>
              <a:rPr lang="zh-TW" altLang="en-US" b="1" i="0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防溺</a:t>
            </a:r>
            <a:r>
              <a:rPr lang="en-US" altLang="zh-TW" b="1" i="0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b="1" i="0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招</a:t>
            </a:r>
            <a:r>
              <a:rPr lang="zh-TW" altLang="en-US" b="1" i="0" dirty="0">
                <a:solidFill>
                  <a:srgbClr val="2E2F3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」。</a:t>
            </a:r>
            <a:br>
              <a:rPr lang="zh-TW" altLang="en-US" b="1" i="0" dirty="0">
                <a:solidFill>
                  <a:srgbClr val="2E2F3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b="1" i="0" dirty="0">
                <a:solidFill>
                  <a:srgbClr val="2E2F3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b="1" i="0" dirty="0">
                <a:solidFill>
                  <a:srgbClr val="2E2F3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戲水地點需合法，要有</a:t>
            </a:r>
            <a:r>
              <a:rPr lang="zh-TW" altLang="en-US" b="1" i="0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救生設備與人員</a:t>
            </a:r>
            <a:r>
              <a:rPr lang="zh-TW" altLang="en-US" b="1" dirty="0">
                <a:solidFill>
                  <a:srgbClr val="2E2F3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b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b="1" i="0" dirty="0">
                <a:solidFill>
                  <a:srgbClr val="2E2F3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b="1" i="0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避免</a:t>
            </a:r>
            <a:r>
              <a:rPr lang="zh-TW" altLang="en-US" b="1" i="0" dirty="0">
                <a:solidFill>
                  <a:srgbClr val="2E2F3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做出</a:t>
            </a:r>
            <a:r>
              <a:rPr lang="zh-TW" altLang="en-US" b="1" i="0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危險行為</a:t>
            </a:r>
            <a:r>
              <a:rPr lang="zh-TW" altLang="en-US" b="1" i="0" dirty="0">
                <a:solidFill>
                  <a:srgbClr val="2E2F3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，不要跳水</a:t>
            </a:r>
            <a:r>
              <a:rPr lang="zh-TW" altLang="en-US" b="1" dirty="0">
                <a:solidFill>
                  <a:srgbClr val="2E2F3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b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b="1" i="0" dirty="0">
                <a:solidFill>
                  <a:srgbClr val="2E2F3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b="1" i="0" dirty="0">
                <a:solidFill>
                  <a:srgbClr val="2E2F3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進入</a:t>
            </a:r>
            <a:r>
              <a:rPr lang="zh-TW" altLang="en-US" b="1" i="0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陌生水域</a:t>
            </a:r>
            <a:r>
              <a:rPr lang="zh-TW" altLang="en-US" b="1" i="0" dirty="0">
                <a:solidFill>
                  <a:srgbClr val="2E2F3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，戲水游泳格外小心</a:t>
            </a:r>
            <a:r>
              <a:rPr lang="zh-TW" altLang="en-US" b="1" dirty="0">
                <a:solidFill>
                  <a:srgbClr val="2E2F3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b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b="1" i="0" dirty="0">
                <a:solidFill>
                  <a:srgbClr val="2E2F3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b="1" i="0" dirty="0">
                <a:solidFill>
                  <a:srgbClr val="2E2F3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別落單，隨時</a:t>
            </a:r>
            <a:r>
              <a:rPr lang="zh-TW" altLang="en-US" b="1" i="0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注意同伴狀況</a:t>
            </a:r>
            <a:r>
              <a:rPr lang="zh-TW" altLang="en-US" b="1" dirty="0">
                <a:solidFill>
                  <a:srgbClr val="2E2F3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453141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1369A6-DD03-32F0-D8FA-29CC168BC7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D9A6A67F-D409-3031-D87B-BC35977017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000"/>
            <a:ext cx="12192000" cy="6809500"/>
          </a:xfr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B090EDBB-312C-E477-65C8-AF4E4D3EE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501"/>
            <a:ext cx="10839450" cy="6761000"/>
          </a:xfrm>
        </p:spPr>
        <p:txBody>
          <a:bodyPr>
            <a:normAutofit/>
          </a:bodyPr>
          <a:lstStyle/>
          <a:p>
            <a:pPr fontAlgn="base">
              <a:lnSpc>
                <a:spcPts val="5300"/>
              </a:lnSpc>
            </a:pPr>
            <a:r>
              <a:rPr lang="en-US" altLang="zh-TW" sz="4000" b="1" i="0" dirty="0">
                <a:solidFill>
                  <a:srgbClr val="2E2F3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5.</a:t>
            </a:r>
            <a:r>
              <a:rPr lang="zh-TW" altLang="en-US" sz="4000" b="1" i="0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下水前先暖身</a:t>
            </a:r>
            <a:r>
              <a:rPr lang="zh-TW" altLang="en-US" sz="4000" b="1" i="0" dirty="0">
                <a:solidFill>
                  <a:srgbClr val="2E2F3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，千萬別穿牛仔褲</a:t>
            </a:r>
            <a:r>
              <a:rPr lang="en-US" altLang="zh-TW" sz="4000" b="1" i="0" dirty="0">
                <a:solidFill>
                  <a:srgbClr val="2E2F3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000" b="1" i="0" dirty="0">
                <a:solidFill>
                  <a:srgbClr val="2E2F3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穿泳褲或海灘褲</a:t>
            </a:r>
            <a:r>
              <a:rPr lang="en-US" altLang="zh-TW" sz="4000" b="1" i="0" dirty="0">
                <a:solidFill>
                  <a:srgbClr val="2E2F3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4000" b="1" dirty="0">
                <a:solidFill>
                  <a:srgbClr val="2E2F3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。</a:t>
            </a:r>
            <a:b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4000" b="1" i="0" dirty="0">
                <a:solidFill>
                  <a:srgbClr val="2E2F3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6.</a:t>
            </a:r>
            <a:r>
              <a:rPr lang="zh-TW" altLang="en-US" sz="4000" b="1" i="0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不可</a:t>
            </a:r>
            <a:r>
              <a:rPr lang="zh-TW" altLang="en-US" sz="4000" b="1" i="0" dirty="0">
                <a:solidFill>
                  <a:srgbClr val="2E2F3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在水中嬉鬧</a:t>
            </a:r>
            <a:r>
              <a:rPr lang="zh-TW" altLang="en-US" sz="4000" b="1" i="0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惡作劇</a:t>
            </a:r>
            <a:r>
              <a:rPr lang="zh-TW" altLang="en-US" sz="4000" b="1" dirty="0">
                <a:solidFill>
                  <a:srgbClr val="2E2F3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b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4000" b="1" i="0" dirty="0">
                <a:solidFill>
                  <a:srgbClr val="2E2F3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7.</a:t>
            </a:r>
            <a:r>
              <a:rPr lang="zh-TW" altLang="en-US" sz="4000" b="1" i="0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身體疲累</a:t>
            </a:r>
            <a:r>
              <a:rPr lang="zh-TW" altLang="en-US" sz="4000" b="1" i="0" dirty="0">
                <a:solidFill>
                  <a:srgbClr val="2E2F3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狀況差，先休息充電別下水</a:t>
            </a:r>
            <a:r>
              <a:rPr lang="zh-TW" altLang="en-US" sz="4000" b="1" dirty="0">
                <a:solidFill>
                  <a:srgbClr val="2E2F3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b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4000" b="1" i="0" dirty="0">
                <a:solidFill>
                  <a:srgbClr val="2E2F3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8.</a:t>
            </a:r>
            <a:r>
              <a:rPr lang="zh-TW" altLang="en-US" sz="4000" b="1" i="0" dirty="0">
                <a:solidFill>
                  <a:srgbClr val="2E2F3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不要長時間浸泡，小心失溫</a:t>
            </a:r>
            <a:r>
              <a:rPr lang="zh-TW" altLang="en-US" sz="4000" b="1" dirty="0">
                <a:solidFill>
                  <a:srgbClr val="2E2F3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b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4000" b="1" i="0" dirty="0">
                <a:solidFill>
                  <a:srgbClr val="2E2F3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9.</a:t>
            </a:r>
            <a:r>
              <a:rPr lang="zh-TW" altLang="en-US" sz="4000" b="1" dirty="0">
                <a:solidFill>
                  <a:srgbClr val="2E2F3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注意</a:t>
            </a:r>
            <a:r>
              <a:rPr lang="zh-TW" altLang="en-US" sz="4000" b="1" dirty="0">
                <a:solidFill>
                  <a:srgbClr val="2E2F31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氣象報告</a:t>
            </a:r>
            <a:r>
              <a:rPr lang="zh-TW" altLang="en-US" sz="4000" b="1" i="0" dirty="0">
                <a:solidFill>
                  <a:srgbClr val="2E2F3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，現場</a:t>
            </a:r>
            <a:r>
              <a:rPr lang="zh-TW" altLang="en-US" sz="4000" b="1" i="0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氣候不佳</a:t>
            </a:r>
            <a:r>
              <a:rPr lang="zh-TW" altLang="en-US" sz="4000" b="1" i="0" dirty="0">
                <a:solidFill>
                  <a:srgbClr val="2E2F3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別戲水</a:t>
            </a:r>
            <a:r>
              <a:rPr lang="zh-TW" altLang="en-US" sz="4000" b="1" dirty="0">
                <a:solidFill>
                  <a:srgbClr val="2E2F3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b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4000" b="1" i="0" dirty="0">
                <a:solidFill>
                  <a:srgbClr val="2E2F3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10.</a:t>
            </a:r>
            <a:r>
              <a:rPr lang="zh-TW" altLang="en-US" sz="4000" b="1" i="0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加強</a:t>
            </a:r>
            <a:r>
              <a:rPr lang="zh-TW" altLang="en-US" sz="4000" b="1" i="0" dirty="0">
                <a:solidFill>
                  <a:srgbClr val="2E2F3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游泳</a:t>
            </a:r>
            <a:r>
              <a:rPr lang="zh-TW" altLang="en-US" sz="4000" b="1" i="0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漂浮技巧</a:t>
            </a:r>
            <a:r>
              <a:rPr lang="zh-TW" altLang="en-US" sz="4000" b="1" i="0" dirty="0">
                <a:solidFill>
                  <a:srgbClr val="2E2F3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，不幸落水保持冷靜放鬆</a:t>
            </a:r>
            <a:r>
              <a:rPr lang="zh-TW" altLang="en-US" sz="4000" b="1" dirty="0">
                <a:solidFill>
                  <a:srgbClr val="2E2F3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754820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0F369D9C-54B1-A2E5-A6D7-B7286CB5E9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500"/>
            <a:ext cx="12192000" cy="6809500"/>
          </a:xfr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EDFC4C92-1F85-E161-DD2C-81CB3B462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44375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C4F1D1B4-EB5B-996C-FB3B-A92C3940018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51"/>
          <a:stretch/>
        </p:blipFill>
        <p:spPr>
          <a:xfrm>
            <a:off x="428625" y="397548"/>
            <a:ext cx="5476876" cy="6411952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290DB808-0648-B717-A82B-03949ED1087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16"/>
          <a:stretch/>
        </p:blipFill>
        <p:spPr>
          <a:xfrm>
            <a:off x="6095999" y="397548"/>
            <a:ext cx="5743576" cy="6411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768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0F369D9C-54B1-A2E5-A6D7-B7286CB5E9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500"/>
            <a:ext cx="12192000" cy="6809500"/>
          </a:xfr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EDFC4C92-1F85-E161-DD2C-81CB3B462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07125"/>
          </a:xfrm>
        </p:spPr>
        <p:txBody>
          <a:bodyPr/>
          <a:lstStyle/>
          <a:p>
            <a:pPr>
              <a:lnSpc>
                <a:spcPts val="6000"/>
              </a:lnSpc>
            </a:pPr>
            <a:r>
              <a:rPr lang="zh-TW" altLang="en-US" b="1" dirty="0">
                <a:solidFill>
                  <a:srgbClr val="FF99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自我測試：憋氣</a:t>
            </a:r>
            <a:r>
              <a:rPr lang="en-US" altLang="zh-TW" b="1" dirty="0">
                <a:solidFill>
                  <a:srgbClr val="FF99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60</a:t>
            </a:r>
            <a:r>
              <a:rPr lang="zh-TW" altLang="en-US" b="1" dirty="0">
                <a:solidFill>
                  <a:srgbClr val="FF99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秒</a:t>
            </a:r>
            <a:br>
              <a:rPr lang="en-US" altLang="zh-TW" dirty="0">
                <a:solidFill>
                  <a:srgbClr val="FF99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 完成幾個：</a:t>
            </a:r>
            <a:b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未完成幾個：</a:t>
            </a:r>
            <a:b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大家想一想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60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秒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可以做什麼？</a:t>
            </a:r>
            <a:b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萬一你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妳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真的溺水</a:t>
            </a:r>
            <a:r>
              <a:rPr lang="zh-TW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，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可以冷靜做出什麼動作？讓自己爭取更多救援時間</a:t>
            </a:r>
            <a:r>
              <a:rPr lang="zh-TW" altLang="en-US" dirty="0">
                <a:latin typeface="Poiret One" panose="00000500000000000000" pitchFamily="2" charset="0"/>
                <a:ea typeface="標楷體" panose="03000509000000000000" pitchFamily="65" charset="-120"/>
              </a:rPr>
              <a:t>．．．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122740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0F369D9C-54B1-A2E5-A6D7-B7286CB5E9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500"/>
            <a:ext cx="12192000" cy="6809500"/>
          </a:xfr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EDFC4C92-1F85-E161-DD2C-81CB3B462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1000"/>
            <a:ext cx="10515600" cy="6248400"/>
          </a:xfrm>
        </p:spPr>
        <p:txBody>
          <a:bodyPr/>
          <a:lstStyle/>
          <a:p>
            <a:pPr marL="0" indent="0" algn="ctr">
              <a:lnSpc>
                <a:spcPct val="100000"/>
              </a:lnSpc>
            </a:pPr>
            <a:r>
              <a:rPr lang="zh-TW" altLang="en-US" sz="4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出去玩水一定要</a:t>
            </a:r>
            <a:r>
              <a:rPr lang="zh-TW" altLang="en-US" sz="44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「注意安全</a:t>
            </a:r>
            <a:r>
              <a:rPr lang="en-US" altLang="zh-TW" sz="44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!</a:t>
            </a:r>
            <a:r>
              <a:rPr lang="zh-TW" altLang="en-US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br>
              <a:rPr lang="en-US" altLang="zh-TW" sz="44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玩得盡興也要</a:t>
            </a:r>
            <a:r>
              <a:rPr lang="zh-TW" altLang="en-US" sz="44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「玩</a:t>
            </a:r>
            <a:r>
              <a:rPr lang="zh-TW" altLang="en-US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得安全</a:t>
            </a:r>
            <a:r>
              <a:rPr lang="en-US" altLang="zh-TW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!</a:t>
            </a:r>
            <a:r>
              <a:rPr lang="zh-TW" altLang="en-US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br>
              <a:rPr lang="zh-TW" altLang="en-US" sz="44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en-US" altLang="zh-TW" sz="4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8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謝謝聆聽</a:t>
            </a:r>
            <a:br>
              <a:rPr lang="en-US" altLang="zh-TW" sz="4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en-US" altLang="zh-TW" sz="4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en-US" altLang="zh-TW" sz="4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0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資料來源：教育部學生</a:t>
            </a:r>
            <a:r>
              <a:rPr lang="zh-TW" altLang="en-US" sz="2000" b="0" i="0" dirty="0">
                <a:solidFill>
                  <a:srgbClr val="00206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水域運動安全網</a:t>
            </a:r>
            <a:endParaRPr lang="zh-TW" altLang="en-US" sz="20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07901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0F369D9C-54B1-A2E5-A6D7-B7286CB5E9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500"/>
            <a:ext cx="12192000" cy="6809500"/>
          </a:xfr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EDFC4C92-1F85-E161-DD2C-81CB3B462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88075"/>
          </a:xfrm>
        </p:spPr>
        <p:txBody>
          <a:bodyPr>
            <a:normAutofit fontScale="90000"/>
          </a:bodyPr>
          <a:lstStyle/>
          <a:p>
            <a:pPr fontAlgn="base"/>
            <a:r>
              <a:rPr lang="zh-TW" altLang="en-US" b="1" i="0" dirty="0">
                <a:solidFill>
                  <a:srgbClr val="FFC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b="1" i="0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臺灣為四面環海，</a:t>
            </a:r>
            <a:r>
              <a:rPr lang="zh-TW" altLang="en-US" b="1" i="0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親水</a:t>
            </a:r>
            <a:r>
              <a:rPr lang="zh-TW" altLang="en-US" b="1" i="0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是生活的一部分，完整的</a:t>
            </a:r>
            <a:r>
              <a:rPr lang="zh-TW" altLang="en-US" b="1" i="0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水安知識</a:t>
            </a:r>
            <a:r>
              <a:rPr lang="zh-TW" altLang="en-US" b="1" i="0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b="1" i="0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水域運動資源</a:t>
            </a:r>
            <a:r>
              <a:rPr lang="zh-TW" altLang="en-US" b="1" i="0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及</a:t>
            </a:r>
            <a:r>
              <a:rPr lang="zh-TW" altLang="en-US" b="1" i="0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親水體驗</a:t>
            </a:r>
            <a:r>
              <a:rPr lang="zh-TW" altLang="en-US" b="1" i="0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更顯得的重要，擁有</a:t>
            </a:r>
            <a:r>
              <a:rPr lang="zh-TW" altLang="en-US" b="1" i="0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水域安全知識</a:t>
            </a:r>
            <a:r>
              <a:rPr lang="zh-TW" altLang="en-US" b="1" i="0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及</a:t>
            </a:r>
            <a:r>
              <a:rPr lang="zh-TW" altLang="en-US" b="1" i="0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應變能力</a:t>
            </a:r>
            <a:r>
              <a:rPr lang="zh-TW" altLang="en-US" b="1" i="0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，才能在從事水域活動時更盡情</a:t>
            </a:r>
            <a:r>
              <a:rPr lang="zh-TW" altLang="en-US" b="1" i="0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享受親水</a:t>
            </a:r>
            <a:r>
              <a:rPr lang="zh-TW" altLang="en-US" b="1" i="0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活動的美好體驗。</a:t>
            </a:r>
            <a:br>
              <a:rPr lang="zh-TW" altLang="en-US" b="1" i="0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b="1" i="0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  體育署長年推廣學生水域運動，建構學生的「</a:t>
            </a:r>
            <a:r>
              <a:rPr lang="zh-TW" altLang="en-US" b="1" i="0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水域安全</a:t>
            </a:r>
            <a:r>
              <a:rPr lang="zh-TW" altLang="en-US" b="1" i="0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」認知，讓學生能安全地、多元地體驗海洋；在行政院「</a:t>
            </a:r>
            <a:r>
              <a:rPr lang="zh-TW" altLang="en-US" b="1" i="0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向海致敬</a:t>
            </a:r>
            <a:r>
              <a:rPr lang="zh-TW" altLang="en-US" b="1" i="0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」政策支持之下，將持續協助各區域中心因地制宜，結合產、官、學之能量，推展區域特色的</a:t>
            </a:r>
            <a:r>
              <a:rPr lang="zh-TW" altLang="en-US" b="1" i="0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海洋運動</a:t>
            </a:r>
            <a:r>
              <a:rPr lang="zh-TW" altLang="en-US" b="1" i="0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66419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0F369D9C-54B1-A2E5-A6D7-B7286CB5E9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500"/>
            <a:ext cx="12192000" cy="6809500"/>
          </a:xfr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EDFC4C92-1F85-E161-DD2C-81CB3B462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887075" cy="6292850"/>
          </a:xfrm>
        </p:spPr>
        <p:txBody>
          <a:bodyPr>
            <a:noAutofit/>
          </a:bodyPr>
          <a:lstStyle/>
          <a:p>
            <a:pPr>
              <a:lnSpc>
                <a:spcPts val="5200"/>
              </a:lnSpc>
            </a:pPr>
            <a:r>
              <a:rPr lang="zh-TW" altLang="en-US" sz="3600" b="1" i="0" dirty="0">
                <a:solidFill>
                  <a:srgbClr val="2E2F3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4000" b="1" i="0" dirty="0">
                <a:solidFill>
                  <a:srgbClr val="2E2F3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根據世界衛生組織的統計，民國</a:t>
            </a:r>
            <a:r>
              <a:rPr lang="en-US" altLang="zh-TW" sz="4000" b="1" i="0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108</a:t>
            </a:r>
            <a:r>
              <a:rPr lang="zh-TW" altLang="en-US" sz="4000" b="1" i="0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年全球因溺水</a:t>
            </a:r>
            <a:r>
              <a:rPr lang="zh-TW" altLang="en-US" sz="4000" b="1" i="0" dirty="0">
                <a:solidFill>
                  <a:srgbClr val="2E2F3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意外而失去生命的</a:t>
            </a:r>
            <a:r>
              <a:rPr lang="zh-TW" altLang="en-US" sz="4000" b="1" i="0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人數是</a:t>
            </a:r>
            <a:r>
              <a:rPr lang="en-US" altLang="zh-TW" sz="4000" b="1" i="0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36</a:t>
            </a:r>
            <a:r>
              <a:rPr lang="zh-TW" altLang="en-US" sz="4000" b="1" i="0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萬人</a:t>
            </a:r>
            <a:r>
              <a:rPr lang="zh-TW" altLang="en-US" sz="4000" b="1" i="0" dirty="0">
                <a:solidFill>
                  <a:srgbClr val="2E2F3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，這個數字不只是</a:t>
            </a:r>
            <a:r>
              <a:rPr lang="en-US" altLang="zh-TW" sz="4000" b="1" i="0" dirty="0">
                <a:solidFill>
                  <a:srgbClr val="2E2F3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36</a:t>
            </a:r>
            <a:r>
              <a:rPr lang="zh-TW" altLang="en-US" sz="4000" b="1" i="0" dirty="0">
                <a:solidFill>
                  <a:srgbClr val="2E2F3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萬條生命的喪失，更是代表背後無數個家庭的破碎</a:t>
            </a:r>
            <a:r>
              <a:rPr lang="zh-TW" altLang="en-US" sz="4000" b="1" i="0" dirty="0">
                <a:solidFill>
                  <a:srgbClr val="2E2F31"/>
                </a:solidFill>
                <a:effectLst/>
                <a:latin typeface="Poiret One" panose="00000500000000000000" pitchFamily="2" charset="0"/>
                <a:ea typeface="標楷體" panose="03000509000000000000" pitchFamily="65" charset="-120"/>
              </a:rPr>
              <a:t>。</a:t>
            </a:r>
            <a:r>
              <a:rPr lang="zh-TW" altLang="en-US" sz="4000" b="1" i="0" dirty="0">
                <a:solidFill>
                  <a:srgbClr val="2E2F3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聯合國大會於</a:t>
            </a:r>
            <a:r>
              <a:rPr lang="en-US" altLang="zh-TW" sz="4000" b="1" i="0" dirty="0">
                <a:solidFill>
                  <a:srgbClr val="2E2F3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110</a:t>
            </a:r>
            <a:r>
              <a:rPr lang="zh-TW" altLang="en-US" sz="4000" b="1" i="0" dirty="0">
                <a:solidFill>
                  <a:srgbClr val="2E2F3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4000" b="1" i="0" dirty="0">
                <a:solidFill>
                  <a:srgbClr val="2E2F3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sz="4000" b="1" i="0" dirty="0">
                <a:solidFill>
                  <a:srgbClr val="2E2F3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月首度宣布將每年的</a:t>
            </a:r>
            <a:r>
              <a:rPr lang="en-US" altLang="zh-TW" sz="4000" b="1" i="0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en-US" sz="4000" b="1" i="0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4000" b="1" i="0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25</a:t>
            </a:r>
            <a:r>
              <a:rPr lang="zh-TW" altLang="en-US" sz="4000" b="1" i="0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r>
              <a:rPr lang="zh-TW" altLang="en-US" sz="4000" b="1" i="0" dirty="0">
                <a:solidFill>
                  <a:srgbClr val="2E2F3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訂為</a:t>
            </a:r>
            <a:r>
              <a:rPr lang="zh-TW" altLang="en-US" sz="4000" b="1" i="0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「國際防溺日」</a:t>
            </a:r>
            <a:r>
              <a:rPr lang="zh-TW" altLang="en-US" sz="4000" b="1" i="0" dirty="0">
                <a:solidFill>
                  <a:srgbClr val="2E2F3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。教育部體育署自</a:t>
            </a:r>
            <a:r>
              <a:rPr lang="en-US" altLang="zh-TW" sz="4000" b="1" i="0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90</a:t>
            </a:r>
            <a:r>
              <a:rPr lang="zh-TW" altLang="en-US" sz="4000" b="1" i="0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年起推動</a:t>
            </a:r>
            <a:r>
              <a:rPr lang="zh-TW" altLang="en-US" sz="4000" b="1" i="0" dirty="0">
                <a:solidFill>
                  <a:srgbClr val="2E2F3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提升中小學</a:t>
            </a:r>
            <a:r>
              <a:rPr lang="zh-TW" altLang="en-US" sz="4000" b="1" i="0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游泳能力以及防溺相關計畫</a:t>
            </a:r>
            <a:r>
              <a:rPr lang="zh-TW" altLang="en-US" sz="4000" b="1" i="0" dirty="0">
                <a:solidFill>
                  <a:srgbClr val="2E2F3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，自</a:t>
            </a:r>
            <a:r>
              <a:rPr lang="en-US" altLang="zh-TW" sz="4000" b="1" i="0" dirty="0">
                <a:solidFill>
                  <a:srgbClr val="2E2F3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94</a:t>
            </a:r>
            <a:r>
              <a:rPr lang="zh-TW" altLang="en-US" sz="4000" b="1" i="0" dirty="0">
                <a:solidFill>
                  <a:srgbClr val="2E2F3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年學生</a:t>
            </a:r>
            <a:r>
              <a:rPr lang="zh-TW" altLang="en-US" sz="4000" b="1" i="0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溺水人數</a:t>
            </a:r>
            <a:r>
              <a:rPr lang="en-US" altLang="zh-TW" sz="4000" b="1" i="0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80</a:t>
            </a:r>
            <a:r>
              <a:rPr lang="zh-TW" altLang="en-US" sz="4000" b="1" i="0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人</a:t>
            </a:r>
            <a:r>
              <a:rPr lang="zh-TW" altLang="en-US" sz="4000" b="1" i="0" dirty="0">
                <a:solidFill>
                  <a:srgbClr val="2E2F3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sz="4000" b="1" i="0" dirty="0">
                <a:solidFill>
                  <a:srgbClr val="2E2F3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109</a:t>
            </a:r>
            <a:r>
              <a:rPr lang="zh-TW" altLang="en-US" sz="4000" b="1" i="0" dirty="0">
                <a:solidFill>
                  <a:srgbClr val="2E2F3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zh-TW" altLang="en-US" sz="4000" b="1" i="0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降為</a:t>
            </a:r>
            <a:r>
              <a:rPr lang="en-US" altLang="zh-TW" sz="4000" b="1" i="0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21</a:t>
            </a:r>
            <a:r>
              <a:rPr lang="zh-TW" altLang="en-US" sz="4000" b="1" i="0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人</a:t>
            </a:r>
            <a:r>
              <a:rPr lang="zh-TW" altLang="en-US" sz="4000" b="1" i="0" dirty="0">
                <a:solidFill>
                  <a:srgbClr val="2E2F3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，體育署將持續與國際接軌，期盼學生</a:t>
            </a:r>
            <a:r>
              <a:rPr lang="zh-TW" altLang="en-US" sz="4000" b="1" i="0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溺水</a:t>
            </a:r>
            <a:r>
              <a:rPr lang="zh-TW" altLang="en-US" sz="4000" b="1" i="0" dirty="0">
                <a:solidFill>
                  <a:srgbClr val="2E2F3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人數</a:t>
            </a:r>
            <a:r>
              <a:rPr lang="zh-TW" altLang="en-US" sz="4000" b="1" i="0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趨零</a:t>
            </a:r>
            <a:r>
              <a:rPr lang="zh-TW" altLang="en-US" sz="4000" b="1" i="0" dirty="0">
                <a:solidFill>
                  <a:srgbClr val="2E2F3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57365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0F369D9C-54B1-A2E5-A6D7-B7286CB5E9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500"/>
            <a:ext cx="12192000" cy="6809500"/>
          </a:xfr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700BF55C-2AE2-FC60-D457-14B7AE761E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715" y="0"/>
            <a:ext cx="2102285" cy="2079141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EDFC4C92-1F85-E161-DD2C-81CB3B462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9650" y="517525"/>
            <a:ext cx="9744075" cy="6026149"/>
          </a:xfrm>
        </p:spPr>
        <p:txBody>
          <a:bodyPr/>
          <a:lstStyle/>
          <a:p>
            <a:pPr fontAlgn="base">
              <a:lnSpc>
                <a:spcPts val="6000"/>
              </a:lnSpc>
              <a:spcBef>
                <a:spcPts val="600"/>
              </a:spcBef>
            </a:pPr>
            <a:r>
              <a:rPr lang="zh-TW" altLang="en-US" b="1" i="0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學生溺水事故統計</a:t>
            </a:r>
            <a:br>
              <a:rPr lang="en-US" altLang="zh-TW" b="1" i="0" dirty="0">
                <a:solidFill>
                  <a:srgbClr val="194AA2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b="1" dirty="0">
                <a:solidFill>
                  <a:srgbClr val="194AA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b="1" i="0" dirty="0">
                <a:solidFill>
                  <a:srgbClr val="2E2F3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根據教育部校安通報統計，民國</a:t>
            </a:r>
            <a:r>
              <a:rPr lang="en-US" altLang="zh-TW" b="1" i="0" dirty="0">
                <a:solidFill>
                  <a:srgbClr val="2E2F3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94</a:t>
            </a:r>
            <a:r>
              <a:rPr lang="zh-TW" altLang="en-US" b="1" i="0" dirty="0">
                <a:solidFill>
                  <a:srgbClr val="2E2F3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年到</a:t>
            </a:r>
            <a:r>
              <a:rPr lang="en-US" altLang="zh-TW" b="1" i="0" dirty="0">
                <a:solidFill>
                  <a:srgbClr val="2E2F3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110</a:t>
            </a:r>
            <a:r>
              <a:rPr lang="zh-TW" altLang="en-US" b="1" i="0" dirty="0">
                <a:solidFill>
                  <a:srgbClr val="2E2F3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年（截至</a:t>
            </a:r>
            <a:r>
              <a:rPr lang="en-US" altLang="zh-TW" b="1" i="0" dirty="0">
                <a:solidFill>
                  <a:srgbClr val="2E2F3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b="1" i="0" dirty="0">
                <a:solidFill>
                  <a:srgbClr val="2E2F3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月）</a:t>
            </a:r>
            <a:r>
              <a:rPr lang="zh-TW" altLang="en-US" b="1" i="0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累計溺水事故造成</a:t>
            </a:r>
            <a:r>
              <a:rPr lang="en-US" altLang="zh-TW" b="1" i="0" dirty="0">
                <a:solidFill>
                  <a:srgbClr val="FF99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668</a:t>
            </a:r>
            <a:r>
              <a:rPr lang="zh-TW" altLang="en-US" b="1" i="0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名學生喪命</a:t>
            </a:r>
            <a:r>
              <a:rPr lang="zh-TW" altLang="en-US" b="1" i="0" dirty="0">
                <a:solidFill>
                  <a:srgbClr val="2E2F3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，以國小</a:t>
            </a:r>
            <a:r>
              <a:rPr lang="en-US" altLang="zh-TW" b="1" i="0" dirty="0">
                <a:solidFill>
                  <a:srgbClr val="2E2F3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237</a:t>
            </a:r>
            <a:r>
              <a:rPr lang="zh-TW" altLang="en-US" b="1" i="0" dirty="0">
                <a:solidFill>
                  <a:srgbClr val="2E2F3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人最多，其次為</a:t>
            </a:r>
            <a:r>
              <a:rPr lang="zh-TW" altLang="en-US" b="1" i="0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國中</a:t>
            </a:r>
            <a:r>
              <a:rPr lang="en-US" altLang="zh-TW" b="1" dirty="0">
                <a:solidFill>
                  <a:srgbClr val="FF99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176</a:t>
            </a:r>
            <a:r>
              <a:rPr lang="zh-TW" altLang="en-US" b="1" i="0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人</a:t>
            </a:r>
            <a:r>
              <a:rPr lang="zh-TW" altLang="en-US" b="1" i="0" dirty="0">
                <a:solidFill>
                  <a:srgbClr val="2E2F3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b="1" i="0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高中職</a:t>
            </a:r>
            <a:r>
              <a:rPr lang="en-US" altLang="zh-TW" b="1" i="0" dirty="0">
                <a:solidFill>
                  <a:srgbClr val="FF99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154</a:t>
            </a:r>
            <a:r>
              <a:rPr lang="zh-TW" altLang="en-US" b="1" i="0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人</a:t>
            </a:r>
            <a:r>
              <a:rPr lang="zh-TW" altLang="en-US" b="1" i="0" dirty="0">
                <a:solidFill>
                  <a:srgbClr val="2E2F3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、大專院校</a:t>
            </a:r>
            <a:r>
              <a:rPr lang="en-US" altLang="zh-TW" b="1" i="0" dirty="0">
                <a:solidFill>
                  <a:srgbClr val="2E2F3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101</a:t>
            </a:r>
            <a:r>
              <a:rPr lang="zh-TW" altLang="en-US" b="1" i="0" dirty="0">
                <a:solidFill>
                  <a:srgbClr val="2E2F3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人。</a:t>
            </a: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36755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0F369D9C-54B1-A2E5-A6D7-B7286CB5E9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500"/>
            <a:ext cx="12192000" cy="6809500"/>
          </a:xfr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EDFC4C92-1F85-E161-DD2C-81CB3B462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88075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C4C0A03F-7264-73F7-AFAC-3D7AC89F288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687" t="25555" r="26563" b="6528"/>
          <a:stretch/>
        </p:blipFill>
        <p:spPr>
          <a:xfrm>
            <a:off x="838199" y="222251"/>
            <a:ext cx="10515599" cy="6407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3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0F369D9C-54B1-A2E5-A6D7-B7286CB5E9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500"/>
            <a:ext cx="12192000" cy="6809500"/>
          </a:xfr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EDFC4C92-1F85-E161-DD2C-81CB3B462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21400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FA1286F3-304D-FE9E-A18D-007ABA8C9BC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844" t="22639" r="26407" b="6389"/>
          <a:stretch/>
        </p:blipFill>
        <p:spPr>
          <a:xfrm>
            <a:off x="838200" y="351356"/>
            <a:ext cx="10515600" cy="6135169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F758870C-68FF-F5C9-38C2-62E0591E4B49}"/>
              </a:ext>
            </a:extLst>
          </p:cNvPr>
          <p:cNvSpPr txBox="1"/>
          <p:nvPr/>
        </p:nvSpPr>
        <p:spPr>
          <a:xfrm>
            <a:off x="4819650" y="1971675"/>
            <a:ext cx="8477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5400" dirty="0">
                <a:solidFill>
                  <a:srgbClr val="FF0000"/>
                </a:solidFill>
              </a:rPr>
              <a:t>O</a:t>
            </a:r>
            <a:endParaRPr lang="zh-TW" altLang="en-US" sz="5400" dirty="0">
              <a:solidFill>
                <a:srgbClr val="FF0000"/>
              </a:solidFill>
            </a:endParaRPr>
          </a:p>
        </p:txBody>
      </p:sp>
      <p:cxnSp>
        <p:nvCxnSpPr>
          <p:cNvPr id="7" name="直線接點 6">
            <a:extLst>
              <a:ext uri="{FF2B5EF4-FFF2-40B4-BE49-F238E27FC236}">
                <a16:creationId xmlns:a16="http://schemas.microsoft.com/office/drawing/2014/main" id="{91B13B22-C9CD-66E0-7E7F-F6BC9678FAB8}"/>
              </a:ext>
            </a:extLst>
          </p:cNvPr>
          <p:cNvCxnSpPr>
            <a:cxnSpLocks/>
          </p:cNvCxnSpPr>
          <p:nvPr/>
        </p:nvCxnSpPr>
        <p:spPr>
          <a:xfrm>
            <a:off x="4962525" y="1207575"/>
            <a:ext cx="2066925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808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0F369D9C-54B1-A2E5-A6D7-B7286CB5E9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500"/>
            <a:ext cx="12192000" cy="6809500"/>
          </a:xfr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EDFC4C92-1F85-E161-DD2C-81CB3B462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44375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1712C538-6BAA-3FA9-F9DC-88592A94A75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001" t="25000" r="27108" b="6666"/>
          <a:stretch/>
        </p:blipFill>
        <p:spPr>
          <a:xfrm>
            <a:off x="838200" y="48501"/>
            <a:ext cx="10515600" cy="6780412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3A927C14-0375-B83D-308F-087DACDD9A6A}"/>
              </a:ext>
            </a:extLst>
          </p:cNvPr>
          <p:cNvSpPr txBox="1"/>
          <p:nvPr/>
        </p:nvSpPr>
        <p:spPr>
          <a:xfrm>
            <a:off x="4429125" y="2371725"/>
            <a:ext cx="8096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5400" dirty="0">
                <a:solidFill>
                  <a:srgbClr val="FFFF00"/>
                </a:solidFill>
              </a:rPr>
              <a:t>O</a:t>
            </a:r>
            <a:endParaRPr lang="zh-TW" altLang="en-US" sz="5400" dirty="0">
              <a:solidFill>
                <a:srgbClr val="FFFF00"/>
              </a:solidFill>
            </a:endParaRPr>
          </a:p>
        </p:txBody>
      </p:sp>
      <p:cxnSp>
        <p:nvCxnSpPr>
          <p:cNvPr id="7" name="直線接點 6">
            <a:extLst>
              <a:ext uri="{FF2B5EF4-FFF2-40B4-BE49-F238E27FC236}">
                <a16:creationId xmlns:a16="http://schemas.microsoft.com/office/drawing/2014/main" id="{DC8B9075-994B-CB5B-5930-23F2611A72A8}"/>
              </a:ext>
            </a:extLst>
          </p:cNvPr>
          <p:cNvCxnSpPr>
            <a:cxnSpLocks/>
          </p:cNvCxnSpPr>
          <p:nvPr/>
        </p:nvCxnSpPr>
        <p:spPr>
          <a:xfrm>
            <a:off x="6486525" y="998025"/>
            <a:ext cx="206692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74703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0F369D9C-54B1-A2E5-A6D7-B7286CB5E9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500"/>
            <a:ext cx="12192000" cy="6809500"/>
          </a:xfr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EDFC4C92-1F85-E161-DD2C-81CB3B462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92850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9F9DE0FE-1C7E-59B2-06B8-D218DF2A01E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546" t="28055" r="29298" b="10000"/>
          <a:stretch/>
        </p:blipFill>
        <p:spPr>
          <a:xfrm>
            <a:off x="838199" y="48500"/>
            <a:ext cx="10515599" cy="6809499"/>
          </a:xfrm>
          <a:prstGeom prst="rect">
            <a:avLst/>
          </a:prstGeom>
        </p:spPr>
      </p:pic>
      <p:sp>
        <p:nvSpPr>
          <p:cNvPr id="3" name="矩形: 圓角 2">
            <a:extLst>
              <a:ext uri="{FF2B5EF4-FFF2-40B4-BE49-F238E27FC236}">
                <a16:creationId xmlns:a16="http://schemas.microsoft.com/office/drawing/2014/main" id="{FFE2C073-79AB-11D2-7183-3CBA4AF1BDC1}"/>
              </a:ext>
            </a:extLst>
          </p:cNvPr>
          <p:cNvSpPr/>
          <p:nvPr/>
        </p:nvSpPr>
        <p:spPr>
          <a:xfrm>
            <a:off x="8372475" y="3071812"/>
            <a:ext cx="1828799" cy="714375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: 圓角 6">
            <a:extLst>
              <a:ext uri="{FF2B5EF4-FFF2-40B4-BE49-F238E27FC236}">
                <a16:creationId xmlns:a16="http://schemas.microsoft.com/office/drawing/2014/main" id="{DD5DDC8C-0098-7352-A921-6E93D1CAE0E1}"/>
              </a:ext>
            </a:extLst>
          </p:cNvPr>
          <p:cNvSpPr/>
          <p:nvPr/>
        </p:nvSpPr>
        <p:spPr>
          <a:xfrm>
            <a:off x="2552700" y="6219825"/>
            <a:ext cx="2428875" cy="638174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65203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0F369D9C-54B1-A2E5-A6D7-B7286CB5E9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500"/>
            <a:ext cx="12192000" cy="6809500"/>
          </a:xfr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EDFC4C92-1F85-E161-DD2C-81CB3B462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550" y="365125"/>
            <a:ext cx="11449049" cy="6149975"/>
          </a:xfrm>
        </p:spPr>
        <p:txBody>
          <a:bodyPr>
            <a:noAutofit/>
          </a:bodyPr>
          <a:lstStyle/>
          <a:p>
            <a:pPr>
              <a:lnSpc>
                <a:spcPts val="5200"/>
              </a:lnSpc>
            </a:pPr>
            <a:r>
              <a:rPr lang="zh-TW" altLang="zh-TW" sz="4000" b="1" kern="1800" spc="75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學生溺水新聞報導</a:t>
            </a:r>
            <a:br>
              <a:rPr lang="zh-TW" altLang="zh-TW" sz="4000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Mangal" panose="02040503050203030202" pitchFamily="18" charset="0"/>
              </a:rPr>
            </a:br>
            <a:r>
              <a:rPr lang="en-US" altLang="zh-TW" sz="4000" b="1" kern="1800" spc="75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1.</a:t>
            </a:r>
            <a:r>
              <a:rPr lang="zh-TW" altLang="zh-TW" sz="4000" b="1" kern="1800" spc="75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影／桃園國三</a:t>
            </a:r>
            <a:r>
              <a:rPr lang="en-US" altLang="zh-TW" sz="4000" b="1" kern="1800" spc="75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7</a:t>
            </a:r>
            <a:r>
              <a:rPr lang="zh-TW" altLang="en-US" sz="4000" b="1" kern="1800" spc="75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人</a:t>
            </a:r>
            <a:r>
              <a:rPr lang="zh-TW" altLang="zh-TW" sz="4000" b="1" kern="1800" spc="75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畢業生深潭玩</a:t>
            </a:r>
            <a:r>
              <a:rPr lang="zh-TW" altLang="zh-TW" sz="4000" b="1" kern="1800" spc="75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水</a:t>
            </a:r>
            <a:r>
              <a:rPr lang="en-US" altLang="zh-TW" sz="4000" b="1" kern="1800" spc="75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4000" b="1" kern="1800" spc="75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名學生溺水宣告不治</a:t>
            </a:r>
            <a:r>
              <a:rPr lang="zh-TW" altLang="en-US" sz="4000" b="1" kern="1800" spc="75" dirty="0">
                <a:solidFill>
                  <a:srgbClr val="000000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  <a:cs typeface="新細明體" panose="02020500000000000000" pitchFamily="18" charset="-120"/>
              </a:rPr>
              <a:t>，</a:t>
            </a:r>
            <a:r>
              <a:rPr lang="zh-TW" altLang="zh-TW" sz="4000" b="1" kern="1800" spc="75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家屬痛哭：高中才剛放榜</a:t>
            </a:r>
            <a:r>
              <a:rPr lang="en-US" altLang="zh-TW" sz="4000" b="1" kern="1800" spc="75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!</a:t>
            </a:r>
            <a:br>
              <a:rPr lang="en-US" altLang="zh-TW" sz="4000" b="1" kern="1800" spc="75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</a:br>
            <a:r>
              <a:rPr lang="en-US" altLang="zh-TW" sz="2000" b="1" u="sng" kern="1800" spc="75" dirty="0">
                <a:solidFill>
                  <a:srgbClr val="0563C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  <a:hlinkClick r:id="rId4"/>
              </a:rPr>
              <a:t>https://udn.com/news/story/7320/7293400</a:t>
            </a:r>
            <a:br>
              <a:rPr lang="zh-TW" altLang="zh-TW" sz="4000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Mangal" panose="02040503050203030202" pitchFamily="18" charset="0"/>
              </a:rPr>
            </a:br>
            <a:r>
              <a:rPr lang="en-US" altLang="zh-TW" sz="4000" b="1" kern="1800" spc="75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2.</a:t>
            </a:r>
            <a:r>
              <a:rPr lang="zh-TW" altLang="zh-TW" sz="4000" b="1" kern="1800" spc="75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漁光島溺水失蹤畢業生尋獲救起已無生命</a:t>
            </a:r>
            <a:r>
              <a:rPr lang="zh-TW" altLang="en-US" sz="4000" b="1" kern="1800" spc="75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跡象</a:t>
            </a:r>
            <a:r>
              <a:rPr lang="en-US" altLang="zh-TW" sz="4000" b="1" kern="1800" spc="75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!</a:t>
            </a:r>
            <a:br>
              <a:rPr lang="en-US" altLang="zh-TW" sz="4000" b="1" kern="1800" spc="75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000" b="1" u="sng" kern="1800" spc="75" dirty="0">
                <a:solidFill>
                  <a:srgbClr val="0563C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https://youtu.be/XRNLrEgOD4g?si=0W_eGQeQIUqAIIqH</a:t>
            </a:r>
            <a:br>
              <a:rPr lang="zh-TW" altLang="zh-TW" sz="4000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Mangal" panose="02040503050203030202" pitchFamily="18" charset="0"/>
              </a:rPr>
            </a:br>
            <a:r>
              <a:rPr lang="en-US" altLang="zh-TW" sz="4000" b="1" kern="1800" spc="75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4000" b="1" kern="1800" spc="75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台中頭汴坑溪意外！</a:t>
            </a:r>
            <a:r>
              <a:rPr lang="en-US" altLang="zh-TW" sz="4000" b="1" kern="1800" spc="75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sz="4000" b="1" kern="1800" spc="75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人相約烤肉</a:t>
            </a:r>
            <a:r>
              <a:rPr lang="en-US" altLang="zh-TW" sz="4000" b="1" kern="1800" spc="75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4000" b="1" kern="1800" spc="75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名國中生溺水不治</a:t>
            </a:r>
            <a:r>
              <a:rPr lang="en-US" altLang="zh-TW" sz="4000" b="1" kern="1800" spc="75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!</a:t>
            </a:r>
            <a:br>
              <a:rPr lang="zh-TW" altLang="en-US" sz="1600" b="1" i="0" dirty="0">
                <a:solidFill>
                  <a:srgbClr val="0F0F0F"/>
                </a:solidFill>
                <a:effectLst/>
                <a:latin typeface="Roboto" panose="020F0502020204030204" pitchFamily="2" charset="0"/>
              </a:rPr>
            </a:br>
            <a:r>
              <a:rPr lang="en-US" altLang="zh-TW" sz="2000" u="sng" kern="100" spc="40" dirty="0">
                <a:solidFill>
                  <a:srgbClr val="0563C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Mangal" panose="02040503050203030202" pitchFamily="18" charset="0"/>
              </a:rPr>
              <a:t>https://www.youtube.com/watch?v=bhUuc_TFmsY</a:t>
            </a: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701672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651</TotalTime>
  <Words>1211</Words>
  <Application>Microsoft Office PowerPoint</Application>
  <PresentationFormat>寬螢幕</PresentationFormat>
  <Paragraphs>16</Paragraphs>
  <Slides>19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7" baseType="lpstr">
      <vt:lpstr>PMingLiU</vt:lpstr>
      <vt:lpstr>標楷體</vt:lpstr>
      <vt:lpstr>Arial</vt:lpstr>
      <vt:lpstr>Calibri</vt:lpstr>
      <vt:lpstr>Calibri Light</vt:lpstr>
      <vt:lpstr>Poiret One</vt:lpstr>
      <vt:lpstr>Roboto</vt:lpstr>
      <vt:lpstr>Office 佈景主題</vt:lpstr>
      <vt:lpstr>水域安全宣導</vt:lpstr>
      <vt:lpstr>  臺灣為四面環海，親水是生活的一部分，完整的水安知識、水域運動資源及親水體驗更顯得的重要，擁有水域安全知識及應變能力，才能在從事水域活動時更盡情享受親水活動的美好體驗。   體育署長年推廣學生水域運動，建構學生的「水域安全」認知，讓學生能安全地、多元地體驗海洋；在行政院「向海致敬」政策支持之下，將持續協助各區域中心因地制宜，結合產、官、學之能量，推展區域特色的海洋運動。</vt:lpstr>
      <vt:lpstr>  根據世界衛生組織的統計，民國108年全球因溺水意外而失去生命的人數是36萬人，這個數字不只是36萬條生命的喪失，更是代表背後無數個家庭的破碎。聯合國大會於110年4月首度宣布將每年的7月25日訂為「國際防溺日」。教育部體育署自90年起推動提升中小學游泳能力以及防溺相關計畫，自94年學生溺水人數80人，109年降為21人，體育署將持續與國際接軌，期盼學生溺水人數趨零。</vt:lpstr>
      <vt:lpstr>學生溺水事故統計   根據教育部校安通報統計，民國94年到110年（截至10月）累計溺水事故造成668名學生喪命，以國小237人最多，其次為國中176人、高中職154人、大專院校101人。</vt:lpstr>
      <vt:lpstr>PowerPoint 簡報</vt:lpstr>
      <vt:lpstr>PowerPoint 簡報</vt:lpstr>
      <vt:lpstr>PowerPoint 簡報</vt:lpstr>
      <vt:lpstr>PowerPoint 簡報</vt:lpstr>
      <vt:lpstr>學生溺水新聞報導 1.影／桃園國三7人畢業生深潭玩水3名學生溺水宣告不治，家屬痛哭：高中才剛放榜! https://udn.com/news/story/7320/7293400 2.漁光島溺水失蹤畢業生尋獲救起已無生命跡象! https://youtu.be/XRNLrEgOD4g?si=0W_eGQeQIUqAIIqH 3.台中頭汴坑溪意外！5人相約烤肉1名國中生溺水不治! https://www.youtube.com/watch?v=bhUuc_TFmsY</vt:lpstr>
      <vt:lpstr>   依據教育部資料顯示學生溺水死亡事故主要以海、溪河流以及湖或潭最多，例如花蓮七星潭、高雄旗津等海岸最常見的「陡降型海灘」，在離岸十至數十公尺之外地勢陡降，造成「反捲流」，當長浪一來，人很容易就被捲到外海；「離岸流」─石門白沙灣、墾丁南灣屬於這種地形，看似風平浪靜的水域卻隱藏著殺機，離岸流強大的拉力常讓人無力游回岸上而發生溺水意外；「瘋狗浪」─以臺灣東北角海岸、台中清水北防沙堤等地最常見，因遠處傳來的波浪進入淺水區後破碎，轉變成驚人衝擊力，很容易將站在岸邊或是礁岩上的人捲入海裡。</vt:lpstr>
      <vt:lpstr>  除了海岸之外，溪流、水潭也是民眾喜歡戲水的地方，溪水暴漲發生的時間可能只有5到10秒之間，紅十字會提醒民眾，一旦發現平緩溪流中，出現同等速度的「齊頭水」、「水面混濁」或是「突然水流加快」，就要盡快遠離水域。   體育署提供自救跟救人的「救溺5步、防溺10招」，謹記在心，從事水域活動時也許就能有效避免憾事發生。</vt:lpstr>
      <vt:lpstr>  救溺5步(要玩水也要懂得自保) 除了「叫、叫、伸、拋、划」救溺 5招，遇到溺水者即使情況再緊急，仍應牢記三原則：岸上救生優於下水救生、器材救生優於徒手救生、團隊救生優於個人救生。https://www.youtube.com/watch?v=CqJkU8HhcNE&amp;t=4s</vt:lpstr>
      <vt:lpstr>救溺五步「叫、叫、伸、拋、划」，遇到溺水狀況時即能自救及救人，步驟如下： 1.叫：大聲呼救。 2.叫：呼叫119、110。用行動電話或公共電話，撥打119、110請求支援，告知人、事、時、地、物等。 3.伸：利用延伸物：利用隨身的外套、背包或撿拾岸邊的竹竿、樹枝等伸向溺水者，將溺者拉回岸邊。 4.拋：拋送漂浮物：可利用救生圈、保麗龍、寶特瓶、球、水桶等漂浮物，拋給溺者協助漂浮於水面，延長溺者等待救援時間。 5.划：利用大型浮具划過去救人。</vt:lpstr>
      <vt:lpstr>PowerPoint 簡報</vt:lpstr>
      <vt:lpstr>               防溺10招                      https://www.youtube.com/watch?v=bX5MrMznKUE   體育署呼籲，民眾從事水域遊憩活動時，務必確實掌握自身能力，並做好風險評估，隨時注意環境變化，遵循「防溺10招」。 1.戲水地點需合法，要有救生設備與人員。 2.避免做出危險行為，不要跳水。 3.進入陌生水域，戲水游泳格外小心。 4.別落單，隨時注意同伴狀況。</vt:lpstr>
      <vt:lpstr>5.下水前先暖身，千萬別穿牛仔褲(穿泳褲或海灘褲) 。 6.不可在水中嬉鬧惡作劇。 7.身體疲累狀況差，先休息充電別下水。 8.不要長時間浸泡，小心失溫。 9.注意氣象報告，現場氣候不佳別戲水。 10.加強游泳漂浮技巧，不幸落水保持冷靜放鬆。</vt:lpstr>
      <vt:lpstr>PowerPoint 簡報</vt:lpstr>
      <vt:lpstr>自我測試：憋氣60秒   完成幾個： 未完成幾個： 大家想一想60秒可以做什麼？ 萬一你(妳)真的溺水，可以冷靜做出什麼動作？讓自己爭取更多救援時間．．．</vt:lpstr>
      <vt:lpstr>出去玩水一定要「注意安全!」 玩得盡興也要「玩得安全!」  謝謝聆聽   資料來源：教育部學生水域運動安全網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水域安全宣導</dc:title>
  <dc:creator>青智 陳</dc:creator>
  <cp:lastModifiedBy>青智 陳</cp:lastModifiedBy>
  <cp:revision>42</cp:revision>
  <dcterms:created xsi:type="dcterms:W3CDTF">2024-01-03T01:50:04Z</dcterms:created>
  <dcterms:modified xsi:type="dcterms:W3CDTF">2024-02-29T07:04:59Z</dcterms:modified>
</cp:coreProperties>
</file>