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1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70ECC2-E7E8-4466-80A4-63909EB36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C83CD4C-9F2F-4D9C-8E1C-17F6ADDB8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AC6B37-82F3-4407-9AE1-7A16C267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37FF0D-5D8B-4A67-AFDF-AE11FF80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8A7CCB-D7FA-4157-B8BC-8E1CA85ED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6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8D54A8-B9E8-4F3E-AF5F-588BD325A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7430FDE-420A-4717-9CE8-24FC317D1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3F5D032-8B04-4AF9-88C7-FD0E72B2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8D15ED-47A2-400D-844B-593F8341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1F919C4-4D50-4D85-9C45-87A1B3DD7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12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AA2C7CC-3CE7-48C6-BF1D-28E7B54CE5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F1221A6-75D7-47BA-95B5-1EC787FFE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BFF1D5-F9DC-4317-B305-E6213EBA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7C12CE-5171-46C5-9CA3-6511CAA2E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4FE905-5DA8-4D76-8006-8CB2899C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72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6335E3-E1AF-436B-8CEE-E5F49418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0DD9AA-D16E-480E-9FD1-3F783DFBE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54472FC-9643-4867-9FAA-F6858FE2B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7174A1-09D3-4299-AD78-3EB145D6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38CF65-F2EF-475F-AA6F-FF5B293A7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00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DC6CF9-F277-4921-BEFD-0407083A2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68AAF2E-86D9-4CED-931A-DEF7DF48B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783621-E29F-4DFD-AF77-2A7AED5B7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62F4D1-EE05-4DBD-AB12-E97068B0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9FED24-1B97-40AE-B5C0-2A60D861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70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54B274-782B-4E35-9E04-086A363E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1B0D24-BD4C-46CF-9ACB-D7FC1C58A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1DD113B-911F-45FA-AD0D-A22B0A559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6CB7DB2-1F13-4093-A776-F5942E5F4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5C9983D-33DC-4E98-A3B7-96D5BC537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72A9BE2-760B-4815-9323-5982D15F8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684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C086EE-4136-4566-A98C-02F6AE7A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6BE236F-799C-4A17-A3BC-731226CDA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49A0FDB-99D5-4460-A2F1-A5F736965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4FB2DA6-3F7F-49BA-B6B5-FE743CF8C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EEB6031-A4FD-4D4B-9D4C-A7F0A5A9DE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4521001-0611-4808-A9D2-766D43432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6DD8083-CC6F-4926-8C26-BBDB2A32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3F5B09F-AF01-4AA2-8F2F-74B53F54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2630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885F44-2528-4522-9200-8710E567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952F70C-3C1E-47D8-B336-E52AD4B0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1C4CA79-9C4D-47C3-87E5-19CD6EE4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CEFE888-3446-4AA3-A5B6-E550145E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52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154A7A3-4ABF-4D4A-9C61-7C105199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409A905-FC0D-4698-92DA-27F8D6622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D439225-AC77-4BBC-8A5B-165B0543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03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691394-FA5E-480F-88E8-130803328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ED6EC6-FF70-4FDA-9806-8FE6D17A0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085F1E-CBF9-4AD4-A3E0-427A945506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5ACA1DB-EBE0-49DC-A065-70187D46E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9AC1DA9-B89D-4624-B9E4-BAA8D4716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E66E51B-0AD6-4BA1-B7F1-AF4864E63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463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9258ED-F7AF-49BD-BA38-B0350BED3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C0D64E5-C48E-4AA0-966B-BB8ADBF06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97A9068-CEED-4FA6-A7DA-817362D0A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AD25CDD-1567-4B4B-B706-71E1A3C8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C49DCFE-0B11-4C14-B1DD-B4A3C51E4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826BF67-B465-4F96-9631-4820CF5F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84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95490D2-710C-48CB-8727-B3A4D53DD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CDE462-57D0-448A-8B90-56EF0A78F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629523-DF0F-4637-A887-F56F0CD30A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2EACC-8F89-4E7C-8C5D-313B2B8314F5}" type="datetimeFigureOut">
              <a:rPr lang="zh-TW" altLang="en-US" smtClean="0"/>
              <a:t>2024/7/11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7EDC60-D2E9-4A1C-8089-2D767A4930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306170-9FFA-4FB9-8262-0DC9ED0CFD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9807A-8E79-48C0-9EE1-89476A98F1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2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G:\&#23416;&#29983;&#21046;&#26381;&#31034;&#31684;.pp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file:///G:\&#23416;&#29983;&#21046;&#26381;&#31034;&#31684;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file:///G:\&#23416;&#29983;&#21046;&#26381;&#31034;&#31684;.pp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2C7151B-F847-4C57-85E8-4AC0F3E53E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229600" cy="609600"/>
          </a:xfrm>
          <a:noFill/>
        </p:spPr>
        <p:txBody>
          <a:bodyPr>
            <a:normAutofit fontScale="90000"/>
          </a:bodyPr>
          <a:lstStyle/>
          <a:p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  <a:r>
              <a:rPr lang="en-US" altLang="zh-TW" sz="40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制服</a:t>
            </a:r>
            <a:r>
              <a:rPr lang="en-US" altLang="zh-TW" sz="40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外套</a:t>
            </a:r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學號範例</a:t>
            </a:r>
          </a:p>
        </p:txBody>
      </p:sp>
      <p:pic>
        <p:nvPicPr>
          <p:cNvPr id="15363" name="Picture 3" descr="國中">
            <a:extLst>
              <a:ext uri="{FF2B5EF4-FFF2-40B4-BE49-F238E27FC236}">
                <a16:creationId xmlns:a16="http://schemas.microsoft.com/office/drawing/2014/main" id="{B178C456-5180-4EF9-A4EF-4F0E7A9A8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689" y="1143000"/>
            <a:ext cx="29924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Rectangle 5">
            <a:extLst>
              <a:ext uri="{FF2B5EF4-FFF2-40B4-BE49-F238E27FC236}">
                <a16:creationId xmlns:a16="http://schemas.microsoft.com/office/drawing/2014/main" id="{A188B872-C27E-4B2F-B94E-3467E6E48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0" y="3357563"/>
            <a:ext cx="6781800" cy="3048000"/>
          </a:xfrm>
          <a:noFill/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學號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制服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樣式</a:t>
            </a: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</a:t>
            </a:r>
            <a:r>
              <a:rPr lang="zh-TW" altLang="en-US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</a:t>
            </a:r>
          </a:p>
          <a:p>
            <a:pPr>
              <a:lnSpc>
                <a:spcPct val="80000"/>
              </a:lnSpc>
            </a:pP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zh-TW" altLang="en-US" sz="1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王大同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</a:t>
            </a:r>
            <a:r>
              <a:rPr lang="en-US" altLang="zh-TW" sz="1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113xxxx</a:t>
            </a:r>
          </a:p>
          <a:p>
            <a:pPr>
              <a:lnSpc>
                <a:spcPct val="8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說明：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顏色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﹙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姓名、學號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﹚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：國中部制服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 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外套紅色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顏色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﹙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班級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﹚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姓名上方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方向：</a:t>
            </a:r>
            <a:r>
              <a:rPr lang="zh-TW" altLang="en-US" sz="1800" b="1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由右至左</a:t>
            </a:r>
            <a:r>
              <a:rPr lang="zh-TW" altLang="en-US" sz="1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國中部男女生制服須繡班級、姓名及學號</a:t>
            </a:r>
            <a:endParaRPr lang="en-US" altLang="zh-TW" sz="1800" b="1" dirty="0">
              <a:solidFill>
                <a:srgbClr val="FF33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國中部男女生外套僅繡學號</a:t>
            </a:r>
            <a:r>
              <a:rPr lang="en-US" altLang="zh-TW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r>
              <a:rPr lang="en-US" altLang="zh-TW" sz="1800" b="1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1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1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部學號</a:t>
            </a:r>
            <a:r>
              <a:rPr lang="en-US" altLang="zh-TW" sz="1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18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碼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國字格式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正楷；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公分*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；數字格式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公分*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5365" name="Rectangle 8">
            <a:extLst>
              <a:ext uri="{FF2B5EF4-FFF2-40B4-BE49-F238E27FC236}">
                <a16:creationId xmlns:a16="http://schemas.microsoft.com/office/drawing/2014/main" id="{EE5E93B2-E289-4E80-B802-3DAB7F55B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5366" name="Picture 3" descr="mark">
            <a:hlinkClick r:id="rId3" action="ppaction://hlinkpres?slideindex=1&amp;slidetitle="/>
            <a:extLst>
              <a:ext uri="{FF2B5EF4-FFF2-40B4-BE49-F238E27FC236}">
                <a16:creationId xmlns:a16="http://schemas.microsoft.com/office/drawing/2014/main" id="{83EC61A3-AF3A-4DBB-8AEE-C94CFE67DF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" y="120650"/>
            <a:ext cx="11874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7" name="Group 10">
            <a:extLst>
              <a:ext uri="{FF2B5EF4-FFF2-40B4-BE49-F238E27FC236}">
                <a16:creationId xmlns:a16="http://schemas.microsoft.com/office/drawing/2014/main" id="{6B5F2464-F0C6-4EE1-A4B0-8485938BA7A7}"/>
              </a:ext>
            </a:extLst>
          </p:cNvPr>
          <p:cNvGrpSpPr>
            <a:grpSpLocks/>
          </p:cNvGrpSpPr>
          <p:nvPr/>
        </p:nvGrpSpPr>
        <p:grpSpPr bwMode="auto">
          <a:xfrm>
            <a:off x="6311901" y="1143000"/>
            <a:ext cx="2987675" cy="1981200"/>
            <a:chOff x="3016" y="720"/>
            <a:chExt cx="1882" cy="1248"/>
          </a:xfrm>
        </p:grpSpPr>
        <p:pic>
          <p:nvPicPr>
            <p:cNvPr id="15369" name="圖片 1" descr="D:\劉世章  劉世章  劉世章\劉世章\校安及校外會\新生訓練\1020820新生訓練\國一新生外套\CIMG5832.JPG">
              <a:extLst>
                <a:ext uri="{FF2B5EF4-FFF2-40B4-BE49-F238E27FC236}">
                  <a16:creationId xmlns:a16="http://schemas.microsoft.com/office/drawing/2014/main" id="{2279C295-B970-4DB7-9956-31A90EB74955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82" t="8360" r="4010" b="3217"/>
            <a:stretch>
              <a:fillRect/>
            </a:stretch>
          </p:blipFill>
          <p:spPr bwMode="auto">
            <a:xfrm>
              <a:off x="3016" y="720"/>
              <a:ext cx="1882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0" name="文字方塊 1">
              <a:extLst>
                <a:ext uri="{FF2B5EF4-FFF2-40B4-BE49-F238E27FC236}">
                  <a16:creationId xmlns:a16="http://schemas.microsoft.com/office/drawing/2014/main" id="{1BBC7BA2-C6EC-4731-804C-E869EBBB39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9" y="1317"/>
              <a:ext cx="456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000"/>
                </a:lnSpc>
                <a:spcBef>
                  <a:spcPct val="0"/>
                </a:spcBef>
                <a:buNone/>
              </a:pPr>
              <a:r>
                <a:rPr lang="en-US" altLang="zh-TW" sz="1200" b="1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113xxxx</a:t>
              </a:r>
            </a:p>
          </p:txBody>
        </p:sp>
      </p:grpSp>
      <p:sp>
        <p:nvSpPr>
          <p:cNvPr id="15368" name="矩形 1">
            <a:extLst>
              <a:ext uri="{FF2B5EF4-FFF2-40B4-BE49-F238E27FC236}">
                <a16:creationId xmlns:a16="http://schemas.microsoft.com/office/drawing/2014/main" id="{DFA00002-06AA-4FD0-B698-A36B30B75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439" y="1933576"/>
            <a:ext cx="992579" cy="3139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113xxxx</a:t>
            </a:r>
          </a:p>
        </p:txBody>
      </p:sp>
      <p:sp>
        <p:nvSpPr>
          <p:cNvPr id="11" name="矩形 1">
            <a:extLst>
              <a:ext uri="{FF2B5EF4-FFF2-40B4-BE49-F238E27FC236}">
                <a16:creationId xmlns:a16="http://schemas.microsoft.com/office/drawing/2014/main" id="{2AC4202C-0D8F-47FF-B8D0-612AF7C84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5414" y="2111366"/>
            <a:ext cx="646331" cy="24006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TW" altLang="en-US" sz="1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王大同</a:t>
            </a:r>
            <a:endParaRPr lang="en-US" altLang="zh-TW" sz="12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08A7824-7A61-4E26-8A70-8E768F5EA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229600" cy="609600"/>
          </a:xfrm>
          <a:noFill/>
        </p:spPr>
        <p:txBody>
          <a:bodyPr>
            <a:normAutofit fontScale="90000"/>
          </a:bodyPr>
          <a:lstStyle/>
          <a:p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  <a:r>
              <a:rPr lang="en-US" altLang="zh-TW" sz="40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運動服</a:t>
            </a:r>
            <a:r>
              <a:rPr lang="en-US" altLang="zh-TW" sz="400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>
                <a:latin typeface="標楷體" panose="03000509000000000000" pitchFamily="65" charset="-120"/>
                <a:ea typeface="標楷體" panose="03000509000000000000" pitchFamily="65" charset="-120"/>
              </a:rPr>
              <a:t>學號範例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id="{B8AE8F6C-397A-4D93-B337-B5A52E7189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0" y="3357563"/>
            <a:ext cx="6781800" cy="3048000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國中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學號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solidFill>
                  <a:srgbClr val="FF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運動服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樣式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   </a:t>
            </a:r>
          </a:p>
          <a:p>
            <a:pPr>
              <a:lnSpc>
                <a:spcPct val="80000"/>
              </a:lnSpc>
            </a:pP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</a:t>
            </a:r>
            <a:r>
              <a:rPr lang="zh-TW" altLang="en-US" sz="1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王大同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說明：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顏色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﹙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姓名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﹚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：國中部運動服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紅色</a:t>
            </a:r>
            <a:endParaRPr lang="zh-TW" altLang="en-US" sz="1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顏色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﹙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學號</a:t>
            </a: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﹚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：紅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色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同中樣式上緣處</a:t>
            </a:r>
            <a:r>
              <a:rPr lang="en-US" altLang="zh-TW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方向：</a:t>
            </a:r>
            <a:r>
              <a:rPr lang="zh-TW" altLang="en-US" sz="1800" b="1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由右至左</a:t>
            </a:r>
            <a:r>
              <a:rPr lang="zh-TW" altLang="en-US" sz="1800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1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國中部男女生均繡名字</a:t>
            </a:r>
            <a:endParaRPr lang="en-US" altLang="zh-TW" sz="1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</a:pPr>
            <a:r>
              <a:rPr lang="en-US" altLang="zh-TW" sz="1800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國字格式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正楷；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公分*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1.5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；數字格式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公分*</a:t>
            </a:r>
            <a:r>
              <a:rPr lang="en-US" altLang="zh-TW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6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公分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16388" name="Rectangle 8">
            <a:extLst>
              <a:ext uri="{FF2B5EF4-FFF2-40B4-BE49-F238E27FC236}">
                <a16:creationId xmlns:a16="http://schemas.microsoft.com/office/drawing/2014/main" id="{0B289959-BBF6-403B-B11D-1537B4630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6389" name="Picture 3" descr="mark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D8CAA7C3-9D09-4296-9931-13BFA3AB7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79" y="98425"/>
            <a:ext cx="11874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90" name="群組 5">
            <a:extLst>
              <a:ext uri="{FF2B5EF4-FFF2-40B4-BE49-F238E27FC236}">
                <a16:creationId xmlns:a16="http://schemas.microsoft.com/office/drawing/2014/main" id="{CE9563A0-D029-4494-AFFB-35837DDE4DE7}"/>
              </a:ext>
            </a:extLst>
          </p:cNvPr>
          <p:cNvGrpSpPr>
            <a:grpSpLocks/>
          </p:cNvGrpSpPr>
          <p:nvPr/>
        </p:nvGrpSpPr>
        <p:grpSpPr bwMode="auto">
          <a:xfrm>
            <a:off x="4511676" y="1125539"/>
            <a:ext cx="2995613" cy="1997075"/>
            <a:chOff x="1475656" y="1125538"/>
            <a:chExt cx="2995612" cy="1997075"/>
          </a:xfrm>
        </p:grpSpPr>
        <p:pic>
          <p:nvPicPr>
            <p:cNvPr id="16392" name="圖片 3">
              <a:extLst>
                <a:ext uri="{FF2B5EF4-FFF2-40B4-BE49-F238E27FC236}">
                  <a16:creationId xmlns:a16="http://schemas.microsoft.com/office/drawing/2014/main" id="{2FA82AB6-DA88-462E-862F-760406389DDE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1125538"/>
              <a:ext cx="2995612" cy="1997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3" name="文字方塊 4">
              <a:extLst>
                <a:ext uri="{FF2B5EF4-FFF2-40B4-BE49-F238E27FC236}">
                  <a16:creationId xmlns:a16="http://schemas.microsoft.com/office/drawing/2014/main" id="{BBB5EB6B-4615-41E4-9202-66ED2D56EB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5845" y="2169756"/>
              <a:ext cx="791369" cy="273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Comic Sans MS" panose="030F0702030302020204" pitchFamily="66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1500"/>
                </a:lnSpc>
                <a:spcBef>
                  <a:spcPct val="0"/>
                </a:spcBef>
                <a:buNone/>
              </a:pPr>
              <a:r>
                <a:rPr kumimoji="0" lang="zh-TW" altLang="en-US" sz="1200" b="1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王大同</a:t>
              </a:r>
            </a:p>
          </p:txBody>
        </p:sp>
      </p:grpSp>
      <p:sp>
        <p:nvSpPr>
          <p:cNvPr id="16391" name="矩形 8">
            <a:extLst>
              <a:ext uri="{FF2B5EF4-FFF2-40B4-BE49-F238E27FC236}">
                <a16:creationId xmlns:a16="http://schemas.microsoft.com/office/drawing/2014/main" id="{8502E0EE-A236-4282-A803-0EE021B49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100" y="2027239"/>
            <a:ext cx="992188" cy="314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omic Sans MS" panose="030F0702030302020204" pitchFamily="66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109xxxx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F8B4FFA-EDC0-434A-95C1-EA543A0AD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8229600" cy="609600"/>
          </a:xfrm>
          <a:noFill/>
        </p:spPr>
        <p:txBody>
          <a:bodyPr>
            <a:normAutofit fontScale="90000"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高中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制服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外套</a:t>
            </a:r>
            <a:r>
              <a:rPr lang="zh-TW" altLang="en-US" sz="40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繡製範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83DC2D9-2974-410F-B2D0-175E561A5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14" y="3141664"/>
            <a:ext cx="64801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範例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高中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制服、外套</a:t>
            </a:r>
            <a:r>
              <a:rPr lang="en-US" altLang="zh-TW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樣式</a:t>
            </a:r>
            <a:endParaRPr lang="zh-TW" altLang="en-US" kern="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說明：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繡製顏色：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學年度新生為</a:t>
            </a:r>
            <a:r>
              <a:rPr lang="zh-TW" altLang="en-US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紅色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高中部制服、體育服及外套均只繡</a:t>
            </a:r>
            <a:r>
              <a:rPr lang="zh-TW" altLang="en-US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名字</a:t>
            </a:r>
            <a:r>
              <a:rPr lang="zh-TW" altLang="en-US" kern="0" dirty="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kern="0" dirty="0">
              <a:solidFill>
                <a:schemeClr val="bg2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ct val="20000"/>
              </a:spcBef>
              <a:defRPr/>
            </a:pPr>
            <a:r>
              <a:rPr lang="zh-TW" altLang="en-US" kern="0" dirty="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※(</a:t>
            </a:r>
            <a:r>
              <a:rPr lang="zh-TW" altLang="en-US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因高中班級會變動，故高中不繡班級</a:t>
            </a:r>
            <a:r>
              <a:rPr lang="en-US" altLang="zh-TW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方向：繡製於服裝之右側，由右至左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國字格式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正楷；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1.5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公分*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1.5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公分</a:t>
            </a:r>
            <a:r>
              <a:rPr lang="en-US" altLang="zh-TW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kern="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4340" name="Picture 3" descr="mark">
            <a:hlinkClick r:id="rId2" action="ppaction://hlinkpres?slideindex=1&amp;slidetitle="/>
            <a:extLst>
              <a:ext uri="{FF2B5EF4-FFF2-40B4-BE49-F238E27FC236}">
                <a16:creationId xmlns:a16="http://schemas.microsoft.com/office/drawing/2014/main" id="{9E1C17C9-7689-4BE4-BD3E-90767FDCC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34" y="98425"/>
            <a:ext cx="118745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 descr="IMG_7404">
            <a:extLst>
              <a:ext uri="{FF2B5EF4-FFF2-40B4-BE49-F238E27FC236}">
                <a16:creationId xmlns:a16="http://schemas.microsoft.com/office/drawing/2014/main" id="{A799DB54-F702-46D2-96C6-BD2BFF207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675" y="1058863"/>
            <a:ext cx="3309938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5DD2AC7C-CE8F-49AC-8E22-7517D8809088}"/>
              </a:ext>
            </a:extLst>
          </p:cNvPr>
          <p:cNvSpPr/>
          <p:nvPr/>
        </p:nvSpPr>
        <p:spPr bwMode="auto">
          <a:xfrm>
            <a:off x="6888088" y="1640287"/>
            <a:ext cx="720080" cy="291305"/>
          </a:xfrm>
          <a:prstGeom prst="rect">
            <a:avLst/>
          </a:prstGeom>
          <a:solidFill>
            <a:srgbClr val="A6A6A6"/>
          </a:solidFill>
          <a:ln w="12700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glow rad="127000">
              <a:schemeClr val="accent1">
                <a:alpha val="0"/>
              </a:schemeClr>
            </a:glow>
            <a:outerShdw sx="1000" sy="1000" algn="ctr" rotWithShape="0">
              <a:srgbClr val="000000"/>
            </a:outerShdw>
          </a:effectLst>
        </p:spPr>
        <p:txBody>
          <a:bodyPr wrap="none"/>
          <a:lstStyle/>
          <a:p>
            <a:pPr algn="ctr" eaLnBrk="1" hangingPunct="1">
              <a:defRPr/>
            </a:pPr>
            <a:r>
              <a:rPr lang="zh-TW" altLang="en-US" sz="14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王大同</a:t>
            </a:r>
          </a:p>
        </p:txBody>
      </p:sp>
      <p:pic>
        <p:nvPicPr>
          <p:cNvPr id="14345" name="圖片 2">
            <a:extLst>
              <a:ext uri="{FF2B5EF4-FFF2-40B4-BE49-F238E27FC236}">
                <a16:creationId xmlns:a16="http://schemas.microsoft.com/office/drawing/2014/main" id="{34C490F2-0926-457B-B104-5B9127A01A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0"/>
          <a:stretch>
            <a:fillRect/>
          </a:stretch>
        </p:blipFill>
        <p:spPr bwMode="auto">
          <a:xfrm>
            <a:off x="2711451" y="1020763"/>
            <a:ext cx="3059113" cy="207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47EAE5F-DB2D-49DB-89FA-3435A3B936FB}"/>
              </a:ext>
            </a:extLst>
          </p:cNvPr>
          <p:cNvSpPr/>
          <p:nvPr/>
        </p:nvSpPr>
        <p:spPr bwMode="auto">
          <a:xfrm>
            <a:off x="3215680" y="1860236"/>
            <a:ext cx="720080" cy="291305"/>
          </a:xfrm>
          <a:prstGeom prst="rect">
            <a:avLst/>
          </a:prstGeom>
          <a:solidFill>
            <a:srgbClr val="A6A6A6"/>
          </a:solidFill>
          <a:ln w="12700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glow rad="127000">
              <a:schemeClr val="accent1">
                <a:alpha val="0"/>
              </a:schemeClr>
            </a:glow>
            <a:outerShdw sx="1000" sy="1000" algn="ctr" rotWithShape="0">
              <a:srgbClr val="000000"/>
            </a:outerShdw>
          </a:effectLst>
        </p:spPr>
        <p:txBody>
          <a:bodyPr wrap="none"/>
          <a:lstStyle/>
          <a:p>
            <a:pPr algn="ctr" eaLnBrk="1" hangingPunct="1">
              <a:defRPr/>
            </a:pPr>
            <a:r>
              <a:rPr lang="zh-TW" altLang="en-US" sz="14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王大同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id="{805CAB21-C06F-4D68-B210-F3239CCBC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925" y="223839"/>
            <a:ext cx="6870700" cy="915987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高中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運動服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-</a:t>
            </a:r>
            <a:r>
              <a:rPr lang="zh-TW" altLang="en-US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繡製範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endParaRPr lang="zh-TW" alt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EDD0E7-4D47-408A-9057-DD3334B16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789363"/>
            <a:ext cx="5630862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範例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b="1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高中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：運動服</a:t>
            </a:r>
            <a:r>
              <a:rPr lang="en-US" altLang="zh-TW" sz="1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18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樣式</a:t>
            </a:r>
            <a:endParaRPr lang="zh-TW" altLang="en-US" sz="1800" kern="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defRPr/>
            </a:pP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說明：</a:t>
            </a:r>
          </a:p>
          <a:p>
            <a:pPr>
              <a:defRPr/>
            </a:pP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繡製顏色：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113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學年度新生為</a:t>
            </a:r>
            <a:r>
              <a:rPr lang="zh-TW" altLang="en-US" sz="18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紅色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defRPr/>
            </a:pP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高中部制服、體育服及外套均只繡</a:t>
            </a:r>
            <a:r>
              <a:rPr lang="zh-TW" altLang="en-US" sz="18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名字。</a:t>
            </a:r>
            <a:endParaRPr lang="en-US" altLang="zh-TW" sz="1800" kern="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  <a:defRPr/>
            </a:pPr>
            <a:r>
              <a:rPr lang="zh-TW" altLang="en-US" sz="1800" kern="0" dirty="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sz="18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※(</a:t>
            </a:r>
            <a:r>
              <a:rPr lang="zh-TW" altLang="en-US" sz="18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因高中班級會變動，故高中不繡班級</a:t>
            </a:r>
            <a:r>
              <a:rPr lang="en-US" altLang="zh-TW" sz="18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pPr>
              <a:defRPr/>
            </a:pP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1800" b="1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方向：繡製於服裝之右側，由右至左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>
              <a:defRPr/>
            </a:pP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國字格式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正楷；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1.5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公分*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1.5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公分</a:t>
            </a:r>
            <a:r>
              <a:rPr lang="en-US" altLang="zh-TW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1800" kern="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1800" kern="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FC802C70-63A0-4A7E-9D83-C989C58BB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3" y="1484314"/>
            <a:ext cx="3021012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>
            <a:extLst>
              <a:ext uri="{FF2B5EF4-FFF2-40B4-BE49-F238E27FC236}">
                <a16:creationId xmlns:a16="http://schemas.microsoft.com/office/drawing/2014/main" id="{4C38917B-F450-44C7-8ED4-0A1C0F28B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1484314"/>
            <a:ext cx="3024187" cy="210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>
            <a:extLst>
              <a:ext uri="{FF2B5EF4-FFF2-40B4-BE49-F238E27FC236}">
                <a16:creationId xmlns:a16="http://schemas.microsoft.com/office/drawing/2014/main" id="{9EC4CFD0-EA8E-4A26-91FF-C6B0E60E5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55" y="169863"/>
            <a:ext cx="1189038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B6D6EB72-0455-4176-88CF-A8C4A25A09FD}"/>
              </a:ext>
            </a:extLst>
          </p:cNvPr>
          <p:cNvSpPr/>
          <p:nvPr/>
        </p:nvSpPr>
        <p:spPr bwMode="auto">
          <a:xfrm>
            <a:off x="3287688" y="2063350"/>
            <a:ext cx="720080" cy="291305"/>
          </a:xfrm>
          <a:prstGeom prst="rect">
            <a:avLst/>
          </a:prstGeom>
          <a:solidFill>
            <a:srgbClr val="A6A6A6"/>
          </a:solidFill>
          <a:ln w="12700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glow rad="127000">
              <a:schemeClr val="accent1">
                <a:alpha val="0"/>
              </a:schemeClr>
            </a:glow>
            <a:outerShdw sx="1000" sy="1000" algn="ctr" rotWithShape="0">
              <a:srgbClr val="000000"/>
            </a:outerShdw>
          </a:effectLst>
        </p:spPr>
        <p:txBody>
          <a:bodyPr wrap="none"/>
          <a:lstStyle/>
          <a:p>
            <a:pPr algn="ctr" eaLnBrk="1" hangingPunct="1">
              <a:defRPr/>
            </a:pPr>
            <a:r>
              <a:rPr lang="zh-TW" altLang="en-US" sz="14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王大同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4121766-C31F-4D59-A632-CF36F97151B9}"/>
              </a:ext>
            </a:extLst>
          </p:cNvPr>
          <p:cNvSpPr/>
          <p:nvPr/>
        </p:nvSpPr>
        <p:spPr bwMode="auto">
          <a:xfrm>
            <a:off x="6959451" y="2063350"/>
            <a:ext cx="720080" cy="291305"/>
          </a:xfrm>
          <a:prstGeom prst="rect">
            <a:avLst/>
          </a:prstGeom>
          <a:solidFill>
            <a:srgbClr val="A6A6A6"/>
          </a:solidFill>
          <a:ln w="12700" cap="sq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>
            <a:glow rad="127000">
              <a:schemeClr val="accent1">
                <a:alpha val="0"/>
              </a:schemeClr>
            </a:glow>
            <a:outerShdw sx="1000" sy="1000" algn="ctr" rotWithShape="0">
              <a:srgbClr val="000000"/>
            </a:outerShdw>
          </a:effectLst>
        </p:spPr>
        <p:txBody>
          <a:bodyPr wrap="none"/>
          <a:lstStyle/>
          <a:p>
            <a:pPr algn="ctr" eaLnBrk="1" hangingPunct="1">
              <a:defRPr/>
            </a:pPr>
            <a:r>
              <a:rPr lang="zh-TW" altLang="en-US" sz="1400" kern="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王大同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44B17A-472F-4EB6-BBD8-AB09F87C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坊間服裝販賣參考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E04E85-1677-4F6A-A696-34FD2E2B9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ts val="2800"/>
              </a:lnSpc>
            </a:pPr>
            <a:r>
              <a:rPr lang="en-US" altLang="zh-TW" sz="2400" b="1" kern="10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(1)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勁捷企業社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-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屏東據點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屏東市貴陽街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號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</a:pPr>
            <a:r>
              <a:rPr lang="en-US" altLang="zh-TW" sz="2400" b="1" kern="10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(2)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華榮學生服、運動服專賣店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屏東縣屏東市民族路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之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號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</a:pPr>
            <a:r>
              <a:rPr lang="en-US" altLang="zh-TW" sz="2400" b="1" kern="100" dirty="0">
                <a:effectLst/>
                <a:latin typeface="標楷體" panose="03000509000000000000" pitchFamily="65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(3)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益群百力學生服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屏東縣屏東市中正路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229</a:t>
            </a:r>
            <a:r>
              <a:rPr lang="zh-TW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號</a:t>
            </a:r>
            <a:r>
              <a:rPr lang="en-US" altLang="zh-TW" sz="2400" b="1" kern="100" dirty="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24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注意事項：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本校無召聘任何服裝製作廠商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慎防受騙上當。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學號尚未排定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請待學號排定後再自行送繡喔。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0602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501</Words>
  <Application>Microsoft Office PowerPoint</Application>
  <PresentationFormat>寬螢幕</PresentationFormat>
  <Paragraphs>57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Calibri Light</vt:lpstr>
      <vt:lpstr>Times New Roman</vt:lpstr>
      <vt:lpstr>Office 佈景主題</vt:lpstr>
      <vt:lpstr>國中-制服-外套學號範例</vt:lpstr>
      <vt:lpstr>國中-運動服-學號範例</vt:lpstr>
      <vt:lpstr>高中-制服-外套繡製範例</vt:lpstr>
      <vt:lpstr>高中-運動服-繡製範例</vt:lpstr>
      <vt:lpstr>坊間服裝販賣參考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國中-制服-外套學號範例</dc:title>
  <dc:creator>user</dc:creator>
  <cp:lastModifiedBy>user</cp:lastModifiedBy>
  <cp:revision>5</cp:revision>
  <dcterms:created xsi:type="dcterms:W3CDTF">2024-06-18T02:01:19Z</dcterms:created>
  <dcterms:modified xsi:type="dcterms:W3CDTF">2024-07-11T00:14:06Z</dcterms:modified>
</cp:coreProperties>
</file>