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4" r:id="rId8"/>
    <p:sldId id="262" r:id="rId9"/>
    <p:sldId id="263" r:id="rId10"/>
    <p:sldId id="265" r:id="rId11"/>
    <p:sldId id="271" r:id="rId12"/>
    <p:sldId id="264" r:id="rId13"/>
    <p:sldId id="272" r:id="rId14"/>
    <p:sldId id="273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可画动感隶书" panose="02020500000000000000" charset="-122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22" autoAdjust="0"/>
  </p:normalViewPr>
  <p:slideViewPr>
    <p:cSldViewPr>
      <p:cViewPr varScale="1">
        <p:scale>
          <a:sx n="54" d="100"/>
          <a:sy n="54" d="100"/>
        </p:scale>
        <p:origin x="370" y="1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0.png"/><Relationship Id="rId7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43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hyperlink" Target="https://www.reallygood.com.tw/newExam/inside?str=66CDD7C64EA0E531E4E53B5951FB5F46#%E5%85%B6%E4%BB%96" TargetMode="External"/><Relationship Id="rId4" Type="http://schemas.openxmlformats.org/officeDocument/2006/relationships/image" Target="../media/image41.svg"/><Relationship Id="rId9" Type="http://schemas.openxmlformats.org/officeDocument/2006/relationships/image" Target="../media/image4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2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3.png"/><Relationship Id="rId5" Type="http://schemas.microsoft.com/office/2007/relationships/media" Target="../media/media3.mp4"/><Relationship Id="rId15" Type="http://schemas.openxmlformats.org/officeDocument/2006/relationships/image" Target="../media/image16.png"/><Relationship Id="rId10" Type="http://schemas.openxmlformats.org/officeDocument/2006/relationships/image" Target="../media/image20.svg"/><Relationship Id="rId4" Type="http://schemas.openxmlformats.org/officeDocument/2006/relationships/video" Target="../media/media2.mp4"/><Relationship Id="rId9" Type="http://schemas.openxmlformats.org/officeDocument/2006/relationships/image" Target="../media/image1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890220" y="-431080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5" y="0"/>
                </a:moveTo>
                <a:lnTo>
                  <a:pt x="0" y="0"/>
                </a:lnTo>
                <a:lnTo>
                  <a:pt x="0" y="3827661"/>
                </a:lnTo>
                <a:lnTo>
                  <a:pt x="5547335" y="3827661"/>
                </a:lnTo>
                <a:lnTo>
                  <a:pt x="5547335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590940" y="6793929"/>
            <a:ext cx="4411136" cy="3043684"/>
          </a:xfrm>
          <a:custGeom>
            <a:avLst/>
            <a:gdLst/>
            <a:ahLst/>
            <a:cxnLst/>
            <a:rect l="l" t="t" r="r" b="b"/>
            <a:pathLst>
              <a:path w="4411136" h="3043684">
                <a:moveTo>
                  <a:pt x="0" y="0"/>
                </a:moveTo>
                <a:lnTo>
                  <a:pt x="4411136" y="0"/>
                </a:lnTo>
                <a:lnTo>
                  <a:pt x="4411136" y="3043684"/>
                </a:lnTo>
                <a:lnTo>
                  <a:pt x="0" y="3043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11055" y="168961"/>
            <a:ext cx="2003529" cy="2627579"/>
          </a:xfrm>
          <a:custGeom>
            <a:avLst/>
            <a:gdLst/>
            <a:ahLst/>
            <a:cxnLst/>
            <a:rect l="l" t="t" r="r" b="b"/>
            <a:pathLst>
              <a:path w="2003529" h="2627579">
                <a:moveTo>
                  <a:pt x="0" y="0"/>
                </a:moveTo>
                <a:lnTo>
                  <a:pt x="2003529" y="0"/>
                </a:lnTo>
                <a:lnTo>
                  <a:pt x="2003529" y="2627579"/>
                </a:lnTo>
                <a:lnTo>
                  <a:pt x="0" y="262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27692" y="6996267"/>
            <a:ext cx="2002348" cy="263900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7692" y="-14353"/>
            <a:ext cx="14326040" cy="2111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en-US" sz="11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113學年屏東縣立大同高中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7692" y="2787015"/>
            <a:ext cx="17093596" cy="4473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9"/>
              </a:lnSpc>
            </a:pPr>
            <a:r>
              <a:rPr lang="en-US" sz="15999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生涯探索不是選工作</a:t>
            </a:r>
            <a:endParaRPr lang="en-US" sz="15999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ctr">
              <a:lnSpc>
                <a:spcPts val="15999"/>
              </a:lnSpc>
            </a:pPr>
            <a:r>
              <a:rPr lang="en-US" sz="15999" dirty="0" err="1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而是經營人生</a:t>
            </a:r>
            <a:endParaRPr lang="en-US" sz="15999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95719" y="6979096"/>
            <a:ext cx="6157543" cy="1336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139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113年9月14日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91200" y="8039100"/>
            <a:ext cx="7196744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spc="139" dirty="0" err="1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輔導室</a:t>
            </a:r>
            <a:r>
              <a:rPr lang="zh-TW" altLang="en-US" sz="6999" spc="139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</a:t>
            </a:r>
            <a:r>
              <a:rPr lang="en-US" sz="6999" spc="139" dirty="0" err="1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生涯</a:t>
            </a:r>
            <a:r>
              <a:rPr lang="zh-TW" altLang="en-US" sz="6999" spc="139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發展</a:t>
            </a:r>
            <a:r>
              <a:rPr lang="en-US" sz="6999" spc="139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組</a:t>
            </a:r>
            <a:endParaRPr lang="en-US" sz="6999" spc="139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6454325" y="7780118"/>
            <a:ext cx="4922139" cy="2956365"/>
          </a:xfrm>
          <a:custGeom>
            <a:avLst/>
            <a:gdLst/>
            <a:ahLst/>
            <a:cxnLst/>
            <a:rect l="l" t="t" r="r" b="b"/>
            <a:pathLst>
              <a:path w="4922139" h="2956365">
                <a:moveTo>
                  <a:pt x="4922139" y="0"/>
                </a:moveTo>
                <a:lnTo>
                  <a:pt x="0" y="0"/>
                </a:lnTo>
                <a:lnTo>
                  <a:pt x="0" y="2956364"/>
                </a:lnTo>
                <a:lnTo>
                  <a:pt x="4922139" y="2956364"/>
                </a:lnTo>
                <a:lnTo>
                  <a:pt x="4922139" y="0"/>
                </a:lnTo>
                <a:close/>
              </a:path>
            </a:pathLst>
          </a:custGeom>
          <a:blipFill>
            <a:blip r:embed="rId2"/>
            <a:stretch>
              <a:fillRect t="-7440" b="-74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9216" y="1776523"/>
            <a:ext cx="5149341" cy="3553045"/>
          </a:xfrm>
          <a:custGeom>
            <a:avLst/>
            <a:gdLst/>
            <a:ahLst/>
            <a:cxnLst/>
            <a:rect l="l" t="t" r="r" b="b"/>
            <a:pathLst>
              <a:path w="5149341" h="3553045">
                <a:moveTo>
                  <a:pt x="0" y="0"/>
                </a:moveTo>
                <a:lnTo>
                  <a:pt x="5149341" y="0"/>
                </a:lnTo>
                <a:lnTo>
                  <a:pt x="5149341" y="3553045"/>
                </a:lnTo>
                <a:lnTo>
                  <a:pt x="0" y="3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0468" y="344928"/>
            <a:ext cx="11539035" cy="2863190"/>
          </a:xfrm>
          <a:custGeom>
            <a:avLst/>
            <a:gdLst/>
            <a:ahLst/>
            <a:cxnLst/>
            <a:rect l="l" t="t" r="r" b="b"/>
            <a:pathLst>
              <a:path w="11539035" h="2863190">
                <a:moveTo>
                  <a:pt x="0" y="0"/>
                </a:moveTo>
                <a:lnTo>
                  <a:pt x="11539034" y="0"/>
                </a:lnTo>
                <a:lnTo>
                  <a:pt x="11539034" y="2863189"/>
                </a:lnTo>
                <a:lnTo>
                  <a:pt x="0" y="28631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313" b="-2531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677172"/>
            <a:ext cx="5578430" cy="4182880"/>
          </a:xfrm>
          <a:custGeom>
            <a:avLst/>
            <a:gdLst/>
            <a:ahLst/>
            <a:cxnLst/>
            <a:rect l="l" t="t" r="r" b="b"/>
            <a:pathLst>
              <a:path w="5578430" h="4182880">
                <a:moveTo>
                  <a:pt x="0" y="0"/>
                </a:moveTo>
                <a:lnTo>
                  <a:pt x="5578430" y="0"/>
                </a:lnTo>
                <a:lnTo>
                  <a:pt x="5578430" y="4182880"/>
                </a:lnTo>
                <a:lnTo>
                  <a:pt x="0" y="4182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76464" y="5143500"/>
            <a:ext cx="6602734" cy="4950935"/>
          </a:xfrm>
          <a:custGeom>
            <a:avLst/>
            <a:gdLst/>
            <a:ahLst/>
            <a:cxnLst/>
            <a:rect l="l" t="t" r="r" b="b"/>
            <a:pathLst>
              <a:path w="6602734" h="4950935">
                <a:moveTo>
                  <a:pt x="0" y="0"/>
                </a:moveTo>
                <a:lnTo>
                  <a:pt x="6602735" y="0"/>
                </a:lnTo>
                <a:lnTo>
                  <a:pt x="6602735" y="4950935"/>
                </a:lnTo>
                <a:lnTo>
                  <a:pt x="0" y="4950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46649" y="3240244"/>
            <a:ext cx="6499939" cy="4873856"/>
          </a:xfrm>
          <a:custGeom>
            <a:avLst/>
            <a:gdLst/>
            <a:ahLst/>
            <a:cxnLst/>
            <a:rect l="l" t="t" r="r" b="b"/>
            <a:pathLst>
              <a:path w="6499939" h="4873856">
                <a:moveTo>
                  <a:pt x="0" y="0"/>
                </a:moveTo>
                <a:lnTo>
                  <a:pt x="6499939" y="0"/>
                </a:lnTo>
                <a:lnTo>
                  <a:pt x="6499939" y="4873856"/>
                </a:lnTo>
                <a:lnTo>
                  <a:pt x="0" y="4873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80042" y="75852"/>
            <a:ext cx="5718224" cy="4287702"/>
          </a:xfrm>
          <a:custGeom>
            <a:avLst/>
            <a:gdLst/>
            <a:ahLst/>
            <a:cxnLst/>
            <a:rect l="l" t="t" r="r" b="b"/>
            <a:pathLst>
              <a:path w="5718224" h="4287702">
                <a:moveTo>
                  <a:pt x="0" y="0"/>
                </a:moveTo>
                <a:lnTo>
                  <a:pt x="5718224" y="0"/>
                </a:lnTo>
                <a:lnTo>
                  <a:pt x="5718224" y="4287702"/>
                </a:lnTo>
                <a:lnTo>
                  <a:pt x="0" y="42877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38754" y="890698"/>
            <a:ext cx="12141288" cy="154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教育博覽會了解各高中特色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13100" y="-1940473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0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0" y="4195476"/>
                </a:lnTo>
                <a:lnTo>
                  <a:pt x="6080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11341" y="-411197"/>
            <a:ext cx="8093320" cy="4218383"/>
          </a:xfrm>
          <a:custGeom>
            <a:avLst/>
            <a:gdLst/>
            <a:ahLst/>
            <a:cxnLst/>
            <a:rect l="l" t="t" r="r" b="b"/>
            <a:pathLst>
              <a:path w="8093320" h="4218383">
                <a:moveTo>
                  <a:pt x="0" y="0"/>
                </a:moveTo>
                <a:lnTo>
                  <a:pt x="8093320" y="0"/>
                </a:lnTo>
                <a:lnTo>
                  <a:pt x="8093320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91" b="-161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144000" y="2367288"/>
            <a:ext cx="4174721" cy="3787610"/>
          </a:xfrm>
          <a:custGeom>
            <a:avLst/>
            <a:gdLst/>
            <a:ahLst/>
            <a:cxnLst/>
            <a:rect l="l" t="t" r="r" b="b"/>
            <a:pathLst>
              <a:path w="4174721" h="3787610">
                <a:moveTo>
                  <a:pt x="0" y="0"/>
                </a:moveTo>
                <a:lnTo>
                  <a:pt x="4174721" y="0"/>
                </a:lnTo>
                <a:lnTo>
                  <a:pt x="4174721" y="3787611"/>
                </a:lnTo>
                <a:lnTo>
                  <a:pt x="0" y="37876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45949" y="5897880"/>
            <a:ext cx="4610240" cy="4182745"/>
          </a:xfrm>
          <a:custGeom>
            <a:avLst/>
            <a:gdLst/>
            <a:ahLst/>
            <a:cxnLst/>
            <a:rect l="l" t="t" r="r" b="b"/>
            <a:pathLst>
              <a:path w="4610240" h="4182745">
                <a:moveTo>
                  <a:pt x="0" y="0"/>
                </a:moveTo>
                <a:lnTo>
                  <a:pt x="4610241" y="0"/>
                </a:lnTo>
                <a:lnTo>
                  <a:pt x="4610241" y="4182745"/>
                </a:lnTo>
                <a:lnTo>
                  <a:pt x="0" y="4182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5895" y="2740854"/>
            <a:ext cx="4320054" cy="3919467"/>
          </a:xfrm>
          <a:custGeom>
            <a:avLst/>
            <a:gdLst/>
            <a:ahLst/>
            <a:cxnLst/>
            <a:rect l="l" t="t" r="r" b="b"/>
            <a:pathLst>
              <a:path w="4320054" h="3919467">
                <a:moveTo>
                  <a:pt x="0" y="0"/>
                </a:moveTo>
                <a:lnTo>
                  <a:pt x="4320054" y="0"/>
                </a:lnTo>
                <a:lnTo>
                  <a:pt x="4320054" y="3919467"/>
                </a:lnTo>
                <a:lnTo>
                  <a:pt x="0" y="39194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2400" y="647700"/>
            <a:ext cx="1748010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23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8799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本學年</a:t>
            </a:r>
            <a:r>
              <a:rPr kumimoji="0" lang="en-US" sz="87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國中技藝教育課程</a:t>
            </a:r>
            <a:r>
              <a:rPr kumimoji="0" lang="zh-TW" altLang="en-US" sz="8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有</a:t>
            </a:r>
            <a:r>
              <a:rPr kumimoji="0" lang="en-US" sz="87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哪些群科</a:t>
            </a:r>
            <a:r>
              <a:rPr kumimoji="0" lang="en-US" sz="8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21925" y="3925252"/>
            <a:ext cx="3928774" cy="303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1.職群概論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2.中式米食加工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3.中式麵食加工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4.烘焙</a:t>
            </a: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7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01505" y="3164209"/>
            <a:ext cx="216883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2B3944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食品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52547" y="7338458"/>
            <a:ext cx="3997044" cy="3034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1.職群概論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2. 護理基本工作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3. 基礎急救照護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4. 高齡照護</a:t>
            </a: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7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296409" y="6446401"/>
            <a:ext cx="317882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2B3944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醫護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50783" y="3925252"/>
            <a:ext cx="3967938" cy="2415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1.職群概論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2.中餐廚藝製作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3.西餐廚藝製作</a:t>
            </a:r>
          </a:p>
          <a:p>
            <a:pPr marL="0" marR="0" lvl="0" indent="0" algn="l" defTabSz="914400" rtl="0" eaLnBrk="1" fontAlgn="auto" latinLnBrk="0" hangingPunct="1">
              <a:lnSpc>
                <a:spcPts val="39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7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000" y="2933700"/>
            <a:ext cx="240182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2B3944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餐飲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2B3944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46712" y="8303260"/>
            <a:ext cx="5269428" cy="3635905"/>
          </a:xfrm>
          <a:custGeom>
            <a:avLst/>
            <a:gdLst/>
            <a:ahLst/>
            <a:cxnLst/>
            <a:rect l="l" t="t" r="r" b="b"/>
            <a:pathLst>
              <a:path w="5269428" h="3635905">
                <a:moveTo>
                  <a:pt x="0" y="0"/>
                </a:moveTo>
                <a:lnTo>
                  <a:pt x="5269427" y="0"/>
                </a:lnTo>
                <a:lnTo>
                  <a:pt x="5269427" y="3635905"/>
                </a:lnTo>
                <a:lnTo>
                  <a:pt x="0" y="3635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333263" y="5897880"/>
            <a:ext cx="4610240" cy="4182745"/>
          </a:xfrm>
          <a:custGeom>
            <a:avLst/>
            <a:gdLst/>
            <a:ahLst/>
            <a:cxnLst/>
            <a:rect l="l" t="t" r="r" b="b"/>
            <a:pathLst>
              <a:path w="4610240" h="4182745">
                <a:moveTo>
                  <a:pt x="0" y="0"/>
                </a:moveTo>
                <a:lnTo>
                  <a:pt x="4610240" y="0"/>
                </a:lnTo>
                <a:lnTo>
                  <a:pt x="4610240" y="4182745"/>
                </a:lnTo>
                <a:lnTo>
                  <a:pt x="0" y="4182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336280" y="6512958"/>
            <a:ext cx="240182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2B3944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家政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473383" y="7338458"/>
            <a:ext cx="4329999" cy="2327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1.職群概論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2.美容科-保健造型設計</a:t>
            </a:r>
          </a:p>
          <a:p>
            <a:pPr marL="0" marR="0" lvl="0" indent="0" algn="l" defTabSz="914400" rtl="0" eaLnBrk="1" fontAlgn="auto" latinLnBrk="0" hangingPunct="1">
              <a:lnSpc>
                <a:spcPts val="4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70" normalizeH="0" baseline="0" noProof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3.美容科-寵物造型設計</a:t>
            </a:r>
          </a:p>
          <a:p>
            <a:pPr marL="0" marR="0" lvl="0" indent="0" algn="l" defTabSz="914400" rtl="0" eaLnBrk="1" fontAlgn="auto" latinLnBrk="0" hangingPunct="1">
              <a:lnSpc>
                <a:spcPts val="31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0" i="0" u="none" strike="noStrike" kern="1200" cap="none" spc="7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3765804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7054129"/>
            <a:ext cx="4685320" cy="3232871"/>
          </a:xfrm>
          <a:custGeom>
            <a:avLst/>
            <a:gdLst/>
            <a:ahLst/>
            <a:cxnLst/>
            <a:rect l="l" t="t" r="r" b="b"/>
            <a:pathLst>
              <a:path w="4685320" h="3232871">
                <a:moveTo>
                  <a:pt x="4685320" y="0"/>
                </a:moveTo>
                <a:lnTo>
                  <a:pt x="0" y="0"/>
                </a:lnTo>
                <a:lnTo>
                  <a:pt x="0" y="3232871"/>
                </a:lnTo>
                <a:lnTo>
                  <a:pt x="4685320" y="3232871"/>
                </a:lnTo>
                <a:lnTo>
                  <a:pt x="468532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14323" y="0"/>
            <a:ext cx="3625652" cy="2501700"/>
          </a:xfrm>
          <a:custGeom>
            <a:avLst/>
            <a:gdLst/>
            <a:ahLst/>
            <a:cxnLst/>
            <a:rect l="l" t="t" r="r" b="b"/>
            <a:pathLst>
              <a:path w="3625652" h="2501700">
                <a:moveTo>
                  <a:pt x="0" y="0"/>
                </a:moveTo>
                <a:lnTo>
                  <a:pt x="3625652" y="0"/>
                </a:lnTo>
                <a:lnTo>
                  <a:pt x="3625652" y="2501700"/>
                </a:lnTo>
                <a:lnTo>
                  <a:pt x="0" y="2501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313646" y="0"/>
            <a:ext cx="7660709" cy="2863190"/>
          </a:xfrm>
          <a:custGeom>
            <a:avLst/>
            <a:gdLst/>
            <a:ahLst/>
            <a:cxnLst/>
            <a:rect l="l" t="t" r="r" b="b"/>
            <a:pathLst>
              <a:path w="7660709" h="2863190">
                <a:moveTo>
                  <a:pt x="0" y="0"/>
                </a:moveTo>
                <a:lnTo>
                  <a:pt x="7660708" y="0"/>
                </a:lnTo>
                <a:lnTo>
                  <a:pt x="7660708" y="2863190"/>
                </a:lnTo>
                <a:lnTo>
                  <a:pt x="0" y="2863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8999" y="2264790"/>
            <a:ext cx="5064647" cy="4050192"/>
          </a:xfrm>
          <a:custGeom>
            <a:avLst/>
            <a:gdLst/>
            <a:ahLst/>
            <a:cxnLst/>
            <a:rect l="l" t="t" r="r" b="b"/>
            <a:pathLst>
              <a:path w="5064647" h="4050192">
                <a:moveTo>
                  <a:pt x="0" y="0"/>
                </a:moveTo>
                <a:lnTo>
                  <a:pt x="5064647" y="0"/>
                </a:lnTo>
                <a:lnTo>
                  <a:pt x="5064647" y="4050191"/>
                </a:lnTo>
                <a:lnTo>
                  <a:pt x="0" y="40501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40609" y="5143500"/>
            <a:ext cx="4490960" cy="4681081"/>
          </a:xfrm>
          <a:custGeom>
            <a:avLst/>
            <a:gdLst/>
            <a:ahLst/>
            <a:cxnLst/>
            <a:rect l="l" t="t" r="r" b="b"/>
            <a:pathLst>
              <a:path w="4490960" h="4681081">
                <a:moveTo>
                  <a:pt x="0" y="0"/>
                </a:moveTo>
                <a:lnTo>
                  <a:pt x="4490960" y="0"/>
                </a:lnTo>
                <a:lnTo>
                  <a:pt x="4490960" y="4681081"/>
                </a:lnTo>
                <a:lnTo>
                  <a:pt x="0" y="46810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938557" y="2254573"/>
            <a:ext cx="4250855" cy="5089896"/>
          </a:xfrm>
          <a:custGeom>
            <a:avLst/>
            <a:gdLst/>
            <a:ahLst/>
            <a:cxnLst/>
            <a:rect l="l" t="t" r="r" b="b"/>
            <a:pathLst>
              <a:path w="4250855" h="5089896">
                <a:moveTo>
                  <a:pt x="0" y="0"/>
                </a:moveTo>
                <a:lnTo>
                  <a:pt x="4250855" y="0"/>
                </a:lnTo>
                <a:lnTo>
                  <a:pt x="4250855" y="5089896"/>
                </a:lnTo>
                <a:lnTo>
                  <a:pt x="0" y="5089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20829" y="6314981"/>
            <a:ext cx="3372641" cy="4478624"/>
          </a:xfrm>
          <a:custGeom>
            <a:avLst/>
            <a:gdLst/>
            <a:ahLst/>
            <a:cxnLst/>
            <a:rect l="l" t="t" r="r" b="b"/>
            <a:pathLst>
              <a:path w="3372641" h="4478624">
                <a:moveTo>
                  <a:pt x="0" y="0"/>
                </a:moveTo>
                <a:lnTo>
                  <a:pt x="3372641" y="0"/>
                </a:lnTo>
                <a:lnTo>
                  <a:pt x="3372641" y="4478625"/>
                </a:lnTo>
                <a:lnTo>
                  <a:pt x="0" y="44786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75910" y="2683330"/>
            <a:ext cx="5264064" cy="4232382"/>
          </a:xfrm>
          <a:custGeom>
            <a:avLst/>
            <a:gdLst/>
            <a:ahLst/>
            <a:cxnLst/>
            <a:rect l="l" t="t" r="r" b="b"/>
            <a:pathLst>
              <a:path w="5264064" h="4232382">
                <a:moveTo>
                  <a:pt x="0" y="0"/>
                </a:moveTo>
                <a:lnTo>
                  <a:pt x="5264065" y="0"/>
                </a:lnTo>
                <a:lnTo>
                  <a:pt x="5264065" y="4232382"/>
                </a:lnTo>
                <a:lnTo>
                  <a:pt x="0" y="4232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112090" y="392093"/>
            <a:ext cx="8063821" cy="15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en-US" sz="7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技藝課程試探興趣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3409" y="1456514"/>
            <a:ext cx="2620355" cy="76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動力機械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71145" y="8204633"/>
            <a:ext cx="2620355" cy="76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建築製圖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05528" y="3519946"/>
            <a:ext cx="2620355" cy="76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木工實作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193871" y="8792368"/>
            <a:ext cx="2620355" cy="76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電機電子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193871" y="1913391"/>
            <a:ext cx="2620355" cy="76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食品烘焙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538754" y="7344469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5" y="0"/>
                </a:moveTo>
                <a:lnTo>
                  <a:pt x="0" y="0"/>
                </a:lnTo>
                <a:lnTo>
                  <a:pt x="0" y="3827662"/>
                </a:lnTo>
                <a:lnTo>
                  <a:pt x="5547335" y="3827662"/>
                </a:lnTo>
                <a:lnTo>
                  <a:pt x="554733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20055" y="0"/>
            <a:ext cx="5149341" cy="3553045"/>
          </a:xfrm>
          <a:custGeom>
            <a:avLst/>
            <a:gdLst/>
            <a:ahLst/>
            <a:cxnLst/>
            <a:rect l="l" t="t" r="r" b="b"/>
            <a:pathLst>
              <a:path w="5149341" h="3553045">
                <a:moveTo>
                  <a:pt x="0" y="0"/>
                </a:moveTo>
                <a:lnTo>
                  <a:pt x="5149341" y="0"/>
                </a:lnTo>
                <a:lnTo>
                  <a:pt x="5149341" y="3553045"/>
                </a:lnTo>
                <a:lnTo>
                  <a:pt x="0" y="3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57200" y="-342900"/>
            <a:ext cx="6298043" cy="2863190"/>
          </a:xfrm>
          <a:custGeom>
            <a:avLst/>
            <a:gdLst/>
            <a:ahLst/>
            <a:cxnLst/>
            <a:rect l="l" t="t" r="r" b="b"/>
            <a:pathLst>
              <a:path w="6298043" h="2863190">
                <a:moveTo>
                  <a:pt x="0" y="0"/>
                </a:moveTo>
                <a:lnTo>
                  <a:pt x="6298043" y="0"/>
                </a:lnTo>
                <a:lnTo>
                  <a:pt x="6298043" y="2863190"/>
                </a:lnTo>
                <a:lnTo>
                  <a:pt x="0" y="28631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1636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66800" y="266700"/>
            <a:ext cx="5017538" cy="1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升學優勢</a:t>
            </a:r>
            <a:endParaRPr kumimoji="0" lang="en-US" sz="8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019300"/>
            <a:ext cx="16680022" cy="85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72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181441" y="4603434"/>
            <a:ext cx="4469369" cy="6643270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 flipH="1">
              <a:off x="39511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4697730"/>
                  </a:moveTo>
                  <a:lnTo>
                    <a:pt x="2938780" y="4697730"/>
                  </a:lnTo>
                  <a:cubicBezTo>
                    <a:pt x="2938780" y="4697730"/>
                    <a:pt x="2938780" y="4654550"/>
                    <a:pt x="2960370" y="4611370"/>
                  </a:cubicBezTo>
                  <a:cubicBezTo>
                    <a:pt x="2981960" y="4568190"/>
                    <a:pt x="2981960" y="4461510"/>
                    <a:pt x="2981960" y="4418330"/>
                  </a:cubicBezTo>
                  <a:cubicBezTo>
                    <a:pt x="2981960" y="4375150"/>
                    <a:pt x="3068320" y="4246880"/>
                    <a:pt x="3068320" y="4246880"/>
                  </a:cubicBezTo>
                  <a:cubicBezTo>
                    <a:pt x="3154680" y="4118610"/>
                    <a:pt x="3133090" y="3967480"/>
                    <a:pt x="3133090" y="3925570"/>
                  </a:cubicBezTo>
                  <a:cubicBezTo>
                    <a:pt x="3133090" y="3882390"/>
                    <a:pt x="3111500" y="3818890"/>
                    <a:pt x="3068320" y="3754120"/>
                  </a:cubicBezTo>
                  <a:cubicBezTo>
                    <a:pt x="3025140" y="3689350"/>
                    <a:pt x="3025140" y="3517900"/>
                    <a:pt x="3025140" y="3517900"/>
                  </a:cubicBezTo>
                  <a:lnTo>
                    <a:pt x="3025140" y="3389630"/>
                  </a:lnTo>
                  <a:lnTo>
                    <a:pt x="3025140" y="3261360"/>
                  </a:lnTo>
                  <a:lnTo>
                    <a:pt x="2981960" y="3133090"/>
                  </a:lnTo>
                  <a:lnTo>
                    <a:pt x="3003550" y="3004820"/>
                  </a:lnTo>
                  <a:cubicBezTo>
                    <a:pt x="3003550" y="3004820"/>
                    <a:pt x="3025140" y="2918460"/>
                    <a:pt x="3003550" y="2876550"/>
                  </a:cubicBezTo>
                  <a:cubicBezTo>
                    <a:pt x="2981960" y="2833370"/>
                    <a:pt x="3003550" y="2854960"/>
                    <a:pt x="3003550" y="2833370"/>
                  </a:cubicBezTo>
                  <a:cubicBezTo>
                    <a:pt x="3003550" y="2811780"/>
                    <a:pt x="3003550" y="2768600"/>
                    <a:pt x="3003550" y="2768600"/>
                  </a:cubicBezTo>
                  <a:lnTo>
                    <a:pt x="3003550" y="2531110"/>
                  </a:lnTo>
                  <a:lnTo>
                    <a:pt x="2917190" y="2316480"/>
                  </a:lnTo>
                  <a:lnTo>
                    <a:pt x="2895600" y="1995170"/>
                  </a:lnTo>
                  <a:lnTo>
                    <a:pt x="2852420" y="1737360"/>
                  </a:lnTo>
                  <a:cubicBezTo>
                    <a:pt x="2852420" y="1737360"/>
                    <a:pt x="2852420" y="1416050"/>
                    <a:pt x="2852420" y="1394460"/>
                  </a:cubicBezTo>
                  <a:cubicBezTo>
                    <a:pt x="2852420" y="1372870"/>
                    <a:pt x="2852420" y="1223010"/>
                    <a:pt x="2874010" y="1179830"/>
                  </a:cubicBezTo>
                  <a:cubicBezTo>
                    <a:pt x="2895600" y="1136650"/>
                    <a:pt x="2767330" y="793750"/>
                    <a:pt x="2767330" y="793750"/>
                  </a:cubicBezTo>
                  <a:lnTo>
                    <a:pt x="2702560" y="557530"/>
                  </a:lnTo>
                  <a:cubicBezTo>
                    <a:pt x="2702560" y="557530"/>
                    <a:pt x="2702560" y="257810"/>
                    <a:pt x="2680970" y="193040"/>
                  </a:cubicBezTo>
                  <a:cubicBezTo>
                    <a:pt x="2659380" y="128270"/>
                    <a:pt x="2594610" y="86360"/>
                    <a:pt x="2594610" y="86360"/>
                  </a:cubicBezTo>
                  <a:cubicBezTo>
                    <a:pt x="2594610" y="86360"/>
                    <a:pt x="2529840" y="64770"/>
                    <a:pt x="2529840" y="64770"/>
                  </a:cubicBezTo>
                  <a:cubicBezTo>
                    <a:pt x="2486660" y="21590"/>
                    <a:pt x="2423160" y="21590"/>
                    <a:pt x="2423160" y="21590"/>
                  </a:cubicBezTo>
                  <a:cubicBezTo>
                    <a:pt x="2423160" y="21590"/>
                    <a:pt x="2273300" y="0"/>
                    <a:pt x="2230120" y="21590"/>
                  </a:cubicBezTo>
                  <a:cubicBezTo>
                    <a:pt x="2186940" y="43180"/>
                    <a:pt x="2015490" y="43180"/>
                    <a:pt x="2015490" y="43180"/>
                  </a:cubicBezTo>
                  <a:cubicBezTo>
                    <a:pt x="1950720" y="0"/>
                    <a:pt x="1822450" y="64770"/>
                    <a:pt x="1822450" y="64770"/>
                  </a:cubicBezTo>
                  <a:lnTo>
                    <a:pt x="1629410" y="86360"/>
                  </a:lnTo>
                  <a:cubicBezTo>
                    <a:pt x="1543050" y="43180"/>
                    <a:pt x="1436370" y="64770"/>
                    <a:pt x="1436370" y="64770"/>
                  </a:cubicBezTo>
                  <a:cubicBezTo>
                    <a:pt x="1436370" y="64770"/>
                    <a:pt x="1329690" y="64770"/>
                    <a:pt x="1286510" y="86360"/>
                  </a:cubicBezTo>
                  <a:cubicBezTo>
                    <a:pt x="1243330" y="107950"/>
                    <a:pt x="1158240" y="86360"/>
                    <a:pt x="1158240" y="86360"/>
                  </a:cubicBezTo>
                  <a:lnTo>
                    <a:pt x="1115060" y="107950"/>
                  </a:lnTo>
                  <a:cubicBezTo>
                    <a:pt x="1071880" y="86360"/>
                    <a:pt x="1028700" y="107950"/>
                    <a:pt x="1028700" y="107950"/>
                  </a:cubicBezTo>
                  <a:cubicBezTo>
                    <a:pt x="985520" y="151130"/>
                    <a:pt x="835660" y="151130"/>
                    <a:pt x="835660" y="151130"/>
                  </a:cubicBezTo>
                  <a:lnTo>
                    <a:pt x="707390" y="172720"/>
                  </a:lnTo>
                  <a:cubicBezTo>
                    <a:pt x="664210" y="194310"/>
                    <a:pt x="557530" y="172720"/>
                    <a:pt x="557530" y="172720"/>
                  </a:cubicBezTo>
                  <a:cubicBezTo>
                    <a:pt x="557530" y="172720"/>
                    <a:pt x="386080" y="129540"/>
                    <a:pt x="299720" y="129540"/>
                  </a:cubicBezTo>
                  <a:cubicBezTo>
                    <a:pt x="213360" y="129540"/>
                    <a:pt x="0" y="172720"/>
                    <a:pt x="0" y="172720"/>
                  </a:cubicBezTo>
                  <a:lnTo>
                    <a:pt x="0" y="4697730"/>
                  </a:lnTo>
                  <a:close/>
                </a:path>
              </a:pathLst>
            </a:custGeom>
            <a:blipFill>
              <a:blip r:embed="rId2"/>
              <a:stretch>
                <a:fillRect b="-43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538754" y="7344469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5" y="0"/>
                </a:moveTo>
                <a:lnTo>
                  <a:pt x="0" y="0"/>
                </a:lnTo>
                <a:lnTo>
                  <a:pt x="0" y="3827662"/>
                </a:lnTo>
                <a:lnTo>
                  <a:pt x="5547335" y="3827662"/>
                </a:lnTo>
                <a:lnTo>
                  <a:pt x="554733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20055" y="0"/>
            <a:ext cx="5149341" cy="3553045"/>
          </a:xfrm>
          <a:custGeom>
            <a:avLst/>
            <a:gdLst/>
            <a:ahLst/>
            <a:cxnLst/>
            <a:rect l="l" t="t" r="r" b="b"/>
            <a:pathLst>
              <a:path w="5149341" h="3553045">
                <a:moveTo>
                  <a:pt x="0" y="0"/>
                </a:moveTo>
                <a:lnTo>
                  <a:pt x="5149341" y="0"/>
                </a:lnTo>
                <a:lnTo>
                  <a:pt x="5149341" y="3553045"/>
                </a:lnTo>
                <a:lnTo>
                  <a:pt x="0" y="3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32419" y="0"/>
            <a:ext cx="6298043" cy="2863190"/>
          </a:xfrm>
          <a:custGeom>
            <a:avLst/>
            <a:gdLst/>
            <a:ahLst/>
            <a:cxnLst/>
            <a:rect l="l" t="t" r="r" b="b"/>
            <a:pathLst>
              <a:path w="6298043" h="2863190">
                <a:moveTo>
                  <a:pt x="0" y="0"/>
                </a:moveTo>
                <a:lnTo>
                  <a:pt x="6298043" y="0"/>
                </a:lnTo>
                <a:lnTo>
                  <a:pt x="6298043" y="2863190"/>
                </a:lnTo>
                <a:lnTo>
                  <a:pt x="0" y="286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63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38754" y="1293103"/>
            <a:ext cx="11949637" cy="8993897"/>
          </a:xfrm>
          <a:custGeom>
            <a:avLst/>
            <a:gdLst/>
            <a:ahLst/>
            <a:cxnLst/>
            <a:rect l="l" t="t" r="r" b="b"/>
            <a:pathLst>
              <a:path w="11949637" h="8993897">
                <a:moveTo>
                  <a:pt x="0" y="0"/>
                </a:moveTo>
                <a:lnTo>
                  <a:pt x="11949637" y="0"/>
                </a:lnTo>
                <a:lnTo>
                  <a:pt x="11949637" y="8993897"/>
                </a:lnTo>
                <a:lnTo>
                  <a:pt x="0" y="89938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011286" y="479727"/>
            <a:ext cx="5017538" cy="1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6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可画动感隶书"/>
                <a:ea typeface="可画动感隶书"/>
                <a:cs typeface="可画动感隶书"/>
                <a:sym typeface="可画动感隶书"/>
              </a:rPr>
              <a:t>升學優勢</a:t>
            </a:r>
            <a:endParaRPr kumimoji="0" lang="en-US" sz="82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1694072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0610" y="1842535"/>
            <a:ext cx="12919873" cy="8621079"/>
          </a:xfrm>
          <a:custGeom>
            <a:avLst/>
            <a:gdLst/>
            <a:ahLst/>
            <a:cxnLst/>
            <a:rect l="l" t="t" r="r" b="b"/>
            <a:pathLst>
              <a:path w="12919873" h="8621079">
                <a:moveTo>
                  <a:pt x="0" y="0"/>
                </a:moveTo>
                <a:lnTo>
                  <a:pt x="12919873" y="0"/>
                </a:lnTo>
                <a:lnTo>
                  <a:pt x="12919873" y="8621080"/>
                </a:lnTo>
                <a:lnTo>
                  <a:pt x="0" y="8621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284820" y="233186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6" y="0"/>
                </a:lnTo>
                <a:lnTo>
                  <a:pt x="3567876" y="1092062"/>
                </a:lnTo>
                <a:lnTo>
                  <a:pt x="0" y="109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7908" y="2728769"/>
            <a:ext cx="10597463" cy="6675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25"/>
              </a:lnSpc>
            </a:pPr>
            <a:r>
              <a:rPr lang="en-US" sz="5304" spc="106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適合自己的，就是好學校。每個國中生做的性向測驗、興趣測驗都是重要參考依據。雖然社會風氣普遍「重普高、輕技高」，但就業市場所需的技術人才，遠多於學術、研發人才，若性向測驗結果顯示自己適合動手做，選讀公立技高，可能會有更好的發展。</a:t>
            </a:r>
          </a:p>
        </p:txBody>
      </p:sp>
      <p:sp>
        <p:nvSpPr>
          <p:cNvPr id="7" name="Freeform 7"/>
          <p:cNvSpPr/>
          <p:nvPr/>
        </p:nvSpPr>
        <p:spPr>
          <a:xfrm rot="-439483">
            <a:off x="504631" y="-177334"/>
            <a:ext cx="4739297" cy="3471535"/>
          </a:xfrm>
          <a:custGeom>
            <a:avLst/>
            <a:gdLst/>
            <a:ahLst/>
            <a:cxnLst/>
            <a:rect l="l" t="t" r="r" b="b"/>
            <a:pathLst>
              <a:path w="4739297" h="3471535">
                <a:moveTo>
                  <a:pt x="0" y="0"/>
                </a:moveTo>
                <a:lnTo>
                  <a:pt x="4739297" y="0"/>
                </a:lnTo>
                <a:lnTo>
                  <a:pt x="4739297" y="3471535"/>
                </a:lnTo>
                <a:lnTo>
                  <a:pt x="0" y="3471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330459">
            <a:off x="1403666" y="345833"/>
            <a:ext cx="3447458" cy="243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453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補充 1 :</a:t>
            </a:r>
          </a:p>
          <a:p>
            <a:pPr algn="ctr">
              <a:lnSpc>
                <a:spcPts val="6480"/>
              </a:lnSpc>
            </a:pPr>
            <a:r>
              <a:rPr lang="en-US" sz="5226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高中、高職哪個好？</a:t>
            </a:r>
          </a:p>
        </p:txBody>
      </p:sp>
      <p:sp>
        <p:nvSpPr>
          <p:cNvPr id="9" name="Freeform 9"/>
          <p:cNvSpPr/>
          <p:nvPr/>
        </p:nvSpPr>
        <p:spPr>
          <a:xfrm rot="1377224" flipH="1">
            <a:off x="15358169" y="9006148"/>
            <a:ext cx="3430759" cy="1050093"/>
          </a:xfrm>
          <a:custGeom>
            <a:avLst/>
            <a:gdLst/>
            <a:ahLst/>
            <a:cxnLst/>
            <a:rect l="l" t="t" r="r" b="b"/>
            <a:pathLst>
              <a:path w="3430759" h="1050093">
                <a:moveTo>
                  <a:pt x="3430759" y="0"/>
                </a:moveTo>
                <a:lnTo>
                  <a:pt x="0" y="0"/>
                </a:lnTo>
                <a:lnTo>
                  <a:pt x="0" y="1050092"/>
                </a:lnTo>
                <a:lnTo>
                  <a:pt x="3430759" y="1050092"/>
                </a:lnTo>
                <a:lnTo>
                  <a:pt x="34307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6930" y="7620165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0"/>
                </a:lnTo>
                <a:lnTo>
                  <a:pt x="0" y="53336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40610" y="1842535"/>
            <a:ext cx="12919873" cy="8621079"/>
          </a:xfrm>
          <a:custGeom>
            <a:avLst/>
            <a:gdLst/>
            <a:ahLst/>
            <a:cxnLst/>
            <a:rect l="l" t="t" r="r" b="b"/>
            <a:pathLst>
              <a:path w="12919873" h="8621079">
                <a:moveTo>
                  <a:pt x="0" y="0"/>
                </a:moveTo>
                <a:lnTo>
                  <a:pt x="12919873" y="0"/>
                </a:lnTo>
                <a:lnTo>
                  <a:pt x="12919873" y="8621080"/>
                </a:lnTo>
                <a:lnTo>
                  <a:pt x="0" y="8621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5284820" y="233186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6" y="0"/>
                </a:lnTo>
                <a:lnTo>
                  <a:pt x="3567876" y="1092062"/>
                </a:lnTo>
                <a:lnTo>
                  <a:pt x="0" y="109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7908" y="3471019"/>
            <a:ext cx="10785796" cy="5787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5"/>
              </a:lnSpc>
            </a:pPr>
            <a:r>
              <a:rPr lang="en-US" sz="5404" spc="108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前</a:t>
            </a:r>
            <a:r>
              <a:rPr lang="en-US" sz="5404" spc="108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3年念技高，後2年念科大</a:t>
            </a:r>
            <a:r>
              <a:rPr lang="en-US" sz="5404" spc="108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，前後5年在不同的學校（即3+2 新五專模式），學生和家長不用擔心升學問題，可以安心學習技能，配合「</a:t>
            </a:r>
            <a:r>
              <a:rPr lang="en-US" sz="5404" spc="108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產業攜手合作計畫2.0」</a:t>
            </a:r>
            <a:r>
              <a:rPr lang="en-US" sz="5404" spc="108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，技高畢業後可赴職場工作，也可以同時修得大學學位。</a:t>
            </a:r>
          </a:p>
        </p:txBody>
      </p:sp>
      <p:sp>
        <p:nvSpPr>
          <p:cNvPr id="7" name="Freeform 7"/>
          <p:cNvSpPr/>
          <p:nvPr/>
        </p:nvSpPr>
        <p:spPr>
          <a:xfrm rot="-439483">
            <a:off x="488251" y="26084"/>
            <a:ext cx="4959595" cy="3632903"/>
          </a:xfrm>
          <a:custGeom>
            <a:avLst/>
            <a:gdLst/>
            <a:ahLst/>
            <a:cxnLst/>
            <a:rect l="l" t="t" r="r" b="b"/>
            <a:pathLst>
              <a:path w="4959595" h="3632903">
                <a:moveTo>
                  <a:pt x="0" y="0"/>
                </a:moveTo>
                <a:lnTo>
                  <a:pt x="4959595" y="0"/>
                </a:lnTo>
                <a:lnTo>
                  <a:pt x="4959595" y="3632903"/>
                </a:lnTo>
                <a:lnTo>
                  <a:pt x="0" y="363290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330459">
            <a:off x="1125219" y="778437"/>
            <a:ext cx="4008293" cy="2432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1"/>
              </a:lnSpc>
            </a:pPr>
            <a:r>
              <a:rPr lang="en-US" sz="453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補充 2 :</a:t>
            </a:r>
          </a:p>
          <a:p>
            <a:pPr algn="ctr">
              <a:lnSpc>
                <a:spcPts val="6480"/>
              </a:lnSpc>
            </a:pPr>
            <a:r>
              <a:rPr lang="en-US" sz="5226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3+2 新五專</a:t>
            </a:r>
          </a:p>
          <a:p>
            <a:pPr algn="ctr">
              <a:lnSpc>
                <a:spcPts val="6480"/>
              </a:lnSpc>
            </a:pPr>
            <a:r>
              <a:rPr lang="en-US" sz="5226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模式</a:t>
            </a:r>
          </a:p>
        </p:txBody>
      </p:sp>
      <p:sp>
        <p:nvSpPr>
          <p:cNvPr id="9" name="Freeform 9"/>
          <p:cNvSpPr/>
          <p:nvPr/>
        </p:nvSpPr>
        <p:spPr>
          <a:xfrm rot="1377224" flipH="1">
            <a:off x="15358169" y="9006148"/>
            <a:ext cx="3430759" cy="1050093"/>
          </a:xfrm>
          <a:custGeom>
            <a:avLst/>
            <a:gdLst/>
            <a:ahLst/>
            <a:cxnLst/>
            <a:rect l="l" t="t" r="r" b="b"/>
            <a:pathLst>
              <a:path w="3430759" h="1050093">
                <a:moveTo>
                  <a:pt x="3430759" y="0"/>
                </a:moveTo>
                <a:lnTo>
                  <a:pt x="0" y="0"/>
                </a:lnTo>
                <a:lnTo>
                  <a:pt x="0" y="1050092"/>
                </a:lnTo>
                <a:lnTo>
                  <a:pt x="3430759" y="1050092"/>
                </a:lnTo>
                <a:lnTo>
                  <a:pt x="343075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 flipV="1">
            <a:off x="11022581" y="-4183252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0"/>
                </a:moveTo>
                <a:lnTo>
                  <a:pt x="0" y="5811120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229680" y="495300"/>
            <a:ext cx="13646625" cy="8891794"/>
            <a:chOff x="0" y="-501211"/>
            <a:chExt cx="18195501" cy="118557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195501" cy="11354515"/>
            </a:xfrm>
            <a:custGeom>
              <a:avLst/>
              <a:gdLst/>
              <a:ahLst/>
              <a:cxnLst/>
              <a:rect l="l" t="t" r="r" b="b"/>
              <a:pathLst>
                <a:path w="18195501" h="11354515">
                  <a:moveTo>
                    <a:pt x="0" y="0"/>
                  </a:moveTo>
                  <a:lnTo>
                    <a:pt x="18195501" y="0"/>
                  </a:lnTo>
                  <a:lnTo>
                    <a:pt x="18195501" y="11354515"/>
                  </a:lnTo>
                  <a:lnTo>
                    <a:pt x="0" y="113545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 t="-11623" b="-11623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379893" y="2343589"/>
              <a:ext cx="17475201" cy="7950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8259"/>
                </a:lnSpc>
              </a:pPr>
              <a:r>
                <a:rPr lang="en-US" sz="5899" spc="117" dirty="0" err="1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除了運用各式資源做生涯探索，讓孩子有機會「</a:t>
              </a:r>
              <a:r>
                <a:rPr lang="en-US" sz="5899" spc="117" dirty="0" err="1">
                  <a:solidFill>
                    <a:srgbClr val="000000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練習做選擇</a:t>
              </a:r>
              <a:r>
                <a:rPr lang="en-US" sz="5899" spc="117" dirty="0" err="1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」也很重要。從日常生活練習做決定，為自己的選擇負責，也能夠更加認識自己</a:t>
              </a:r>
              <a:r>
                <a:rPr lang="en-US" sz="5899" spc="117" dirty="0" smtClean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。</a:t>
              </a:r>
            </a:p>
            <a:p>
              <a:pPr algn="l">
                <a:lnSpc>
                  <a:spcPts val="5000"/>
                </a:lnSpc>
              </a:pPr>
              <a:r>
                <a:rPr lang="zh-TW" altLang="en-US" sz="4400" spc="117" dirty="0">
                  <a:solidFill>
                    <a:srgbClr val="0000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網路</a:t>
              </a:r>
              <a:r>
                <a:rPr lang="zh-TW" altLang="en-US" sz="4400" spc="117" dirty="0" smtClean="0">
                  <a:solidFill>
                    <a:srgbClr val="0000FF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資料</a:t>
              </a:r>
              <a:r>
                <a:rPr lang="zh-TW" altLang="en-US" sz="4400" spc="117" dirty="0" smtClean="0">
                  <a:solidFill>
                    <a:srgbClr val="0000FF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  <a:cs typeface="可画动感隶书"/>
                  <a:sym typeface="可画动感隶书"/>
                </a:rPr>
                <a:t>：</a:t>
              </a:r>
              <a:endParaRPr lang="en-US" sz="4400" spc="117" dirty="0" smtClean="0">
                <a:solidFill>
                  <a:srgbClr val="0000FF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  <a:p>
              <a:pPr>
                <a:lnSpc>
                  <a:spcPts val="8259"/>
                </a:lnSpc>
              </a:pPr>
              <a:r>
                <a:rPr lang="en-US" altLang="zh-TW" sz="4300" spc="117" dirty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  <a:hlinkClick r:id="rId5"/>
                </a:rPr>
                <a:t>【2025/114</a:t>
              </a:r>
              <a:r>
                <a:rPr lang="zh-TW" altLang="en-US" sz="4300" spc="117" dirty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  <a:hlinkClick r:id="rId5"/>
                </a:rPr>
                <a:t>國中免試入學懶人包</a:t>
              </a:r>
              <a:r>
                <a:rPr lang="en-US" altLang="zh-TW" sz="4300" spc="117" dirty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  <a:hlinkClick r:id="rId5"/>
                </a:rPr>
                <a:t>】</a:t>
              </a:r>
              <a:r>
                <a:rPr lang="zh-TW" altLang="en-US" sz="4300" spc="117" dirty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  <a:hlinkClick r:id="rId5"/>
                </a:rPr>
                <a:t>各種升學管道一次看懂 </a:t>
              </a:r>
              <a:r>
                <a:rPr lang="en-US" altLang="zh-TW" sz="4300" spc="117" dirty="0">
                  <a:solidFill>
                    <a:srgbClr val="666666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  <a:hlinkClick r:id="rId5"/>
                </a:rPr>
                <a:t>!</a:t>
              </a:r>
              <a:endParaRPr lang="en-US" sz="4300" spc="117" dirty="0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764694" y="-501211"/>
              <a:ext cx="6675580" cy="19372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439"/>
                </a:lnSpc>
              </a:pPr>
              <a:r>
                <a:rPr lang="en-US" sz="9599" dirty="0">
                  <a:solidFill>
                    <a:schemeClr val="tx2"/>
                  </a:solidFill>
                  <a:latin typeface="可画动感隶书"/>
                  <a:ea typeface="可画动感隶书"/>
                  <a:cs typeface="可画动感隶书"/>
                  <a:sym typeface="可画动感隶书"/>
                </a:rPr>
                <a:t>結   語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227970" y="1212095"/>
            <a:ext cx="2003420" cy="1395109"/>
          </a:xfrm>
          <a:custGeom>
            <a:avLst/>
            <a:gdLst/>
            <a:ahLst/>
            <a:cxnLst/>
            <a:rect l="l" t="t" r="r" b="b"/>
            <a:pathLst>
              <a:path w="2003420" h="1395109">
                <a:moveTo>
                  <a:pt x="0" y="0"/>
                </a:moveTo>
                <a:lnTo>
                  <a:pt x="2003420" y="0"/>
                </a:lnTo>
                <a:lnTo>
                  <a:pt x="2003420" y="1395108"/>
                </a:lnTo>
                <a:lnTo>
                  <a:pt x="0" y="1395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5014341" y="7509893"/>
            <a:ext cx="2496742" cy="1929301"/>
          </a:xfrm>
          <a:custGeom>
            <a:avLst/>
            <a:gdLst/>
            <a:ahLst/>
            <a:cxnLst/>
            <a:rect l="l" t="t" r="r" b="b"/>
            <a:pathLst>
              <a:path w="2496742" h="1929301">
                <a:moveTo>
                  <a:pt x="2496743" y="0"/>
                </a:moveTo>
                <a:lnTo>
                  <a:pt x="0" y="0"/>
                </a:lnTo>
                <a:lnTo>
                  <a:pt x="0" y="1929301"/>
                </a:lnTo>
                <a:lnTo>
                  <a:pt x="2496743" y="1929301"/>
                </a:lnTo>
                <a:lnTo>
                  <a:pt x="249674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32274" y="0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0" y="0"/>
                </a:moveTo>
                <a:lnTo>
                  <a:pt x="5547335" y="0"/>
                </a:lnTo>
                <a:lnTo>
                  <a:pt x="5547335" y="3827661"/>
                </a:lnTo>
                <a:lnTo>
                  <a:pt x="0" y="3827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81371" y="6793929"/>
            <a:ext cx="4411136" cy="3043684"/>
          </a:xfrm>
          <a:custGeom>
            <a:avLst/>
            <a:gdLst/>
            <a:ahLst/>
            <a:cxnLst/>
            <a:rect l="l" t="t" r="r" b="b"/>
            <a:pathLst>
              <a:path w="4411136" h="3043684">
                <a:moveTo>
                  <a:pt x="4411136" y="0"/>
                </a:moveTo>
                <a:lnTo>
                  <a:pt x="0" y="0"/>
                </a:lnTo>
                <a:lnTo>
                  <a:pt x="0" y="3043684"/>
                </a:lnTo>
                <a:lnTo>
                  <a:pt x="4411136" y="3043684"/>
                </a:lnTo>
                <a:lnTo>
                  <a:pt x="441113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795535"/>
            <a:ext cx="2205568" cy="2892548"/>
          </a:xfrm>
          <a:custGeom>
            <a:avLst/>
            <a:gdLst/>
            <a:ahLst/>
            <a:cxnLst/>
            <a:rect l="l" t="t" r="r" b="b"/>
            <a:pathLst>
              <a:path w="2205568" h="2892548">
                <a:moveTo>
                  <a:pt x="0" y="0"/>
                </a:moveTo>
                <a:lnTo>
                  <a:pt x="2205568" y="0"/>
                </a:lnTo>
                <a:lnTo>
                  <a:pt x="2205568" y="2892548"/>
                </a:lnTo>
                <a:lnTo>
                  <a:pt x="0" y="28925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567751" y="6996267"/>
            <a:ext cx="2002348" cy="2639009"/>
          </a:xfrm>
          <a:custGeom>
            <a:avLst/>
            <a:gdLst/>
            <a:ahLst/>
            <a:cxnLst/>
            <a:rect l="l" t="t" r="r" b="b"/>
            <a:pathLst>
              <a:path w="2002348" h="2639009">
                <a:moveTo>
                  <a:pt x="0" y="0"/>
                </a:moveTo>
                <a:lnTo>
                  <a:pt x="2002349" y="0"/>
                </a:lnTo>
                <a:lnTo>
                  <a:pt x="2002349" y="2639009"/>
                </a:lnTo>
                <a:lnTo>
                  <a:pt x="0" y="263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260837" y="1832927"/>
            <a:ext cx="11766327" cy="6621145"/>
          </a:xfrm>
          <a:custGeom>
            <a:avLst/>
            <a:gdLst/>
            <a:ahLst/>
            <a:cxnLst/>
            <a:rect l="l" t="t" r="r" b="b"/>
            <a:pathLst>
              <a:path w="11766327" h="6621145">
                <a:moveTo>
                  <a:pt x="0" y="0"/>
                </a:moveTo>
                <a:lnTo>
                  <a:pt x="11766326" y="0"/>
                </a:lnTo>
                <a:lnTo>
                  <a:pt x="11766326" y="6621146"/>
                </a:lnTo>
                <a:lnTo>
                  <a:pt x="0" y="66211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rnd">
            <a:noFill/>
            <a:prstDash val="solid"/>
            <a:round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3350" flipV="1">
            <a:off x="1167003" y="199721"/>
            <a:ext cx="15953995" cy="10404225"/>
          </a:xfrm>
          <a:custGeom>
            <a:avLst/>
            <a:gdLst/>
            <a:ahLst/>
            <a:cxnLst/>
            <a:rect l="l" t="t" r="r" b="b"/>
            <a:pathLst>
              <a:path w="15953995" h="10404225">
                <a:moveTo>
                  <a:pt x="0" y="10404225"/>
                </a:moveTo>
                <a:lnTo>
                  <a:pt x="15953994" y="10404225"/>
                </a:lnTo>
                <a:lnTo>
                  <a:pt x="15953994" y="0"/>
                </a:lnTo>
                <a:lnTo>
                  <a:pt x="0" y="0"/>
                </a:lnTo>
                <a:lnTo>
                  <a:pt x="0" y="10404225"/>
                </a:lnTo>
                <a:close/>
              </a:path>
            </a:pathLst>
          </a:custGeom>
          <a:blipFill>
            <a:blip r:embed="rId2"/>
            <a:stretch>
              <a:fillRect t="-2900" b="-30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64086" y="8762254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8" y="0"/>
                </a:lnTo>
                <a:lnTo>
                  <a:pt x="7729958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11822128" y="-3661809"/>
            <a:ext cx="8421914" cy="5811121"/>
          </a:xfrm>
          <a:custGeom>
            <a:avLst/>
            <a:gdLst/>
            <a:ahLst/>
            <a:cxnLst/>
            <a:rect l="l" t="t" r="r" b="b"/>
            <a:pathLst>
              <a:path w="8421914" h="5811121">
                <a:moveTo>
                  <a:pt x="8421914" y="5811121"/>
                </a:moveTo>
                <a:lnTo>
                  <a:pt x="0" y="5811121"/>
                </a:lnTo>
                <a:lnTo>
                  <a:pt x="0" y="0"/>
                </a:lnTo>
                <a:lnTo>
                  <a:pt x="8421914" y="0"/>
                </a:lnTo>
                <a:lnTo>
                  <a:pt x="8421914" y="5811121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22509" y="324260"/>
            <a:ext cx="14521947" cy="4904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19"/>
              </a:lnSpc>
            </a:pPr>
            <a:r>
              <a:rPr lang="en-US" sz="6799" spc="135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生涯發展大師舒伯（Donald Super）說：</a:t>
            </a:r>
          </a:p>
          <a:p>
            <a:pPr algn="l">
              <a:lnSpc>
                <a:spcPts val="9519"/>
              </a:lnSpc>
            </a:pPr>
            <a:r>
              <a:rPr lang="en-US" sz="6799" spc="135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「生涯，統合了各種職業與生活角色，也是一連串有酬或是無酬職位的綜合。除職位外，還有很多和工作有關的角色。」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54" y="367777"/>
            <a:ext cx="2046892" cy="3247844"/>
            <a:chOff x="0" y="0"/>
            <a:chExt cx="2729190" cy="4330458"/>
          </a:xfrm>
        </p:grpSpPr>
        <p:sp>
          <p:nvSpPr>
            <p:cNvPr id="7" name="Freeform 7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-329920" flipH="1">
            <a:off x="15823994" y="8262077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173272" flipH="1">
            <a:off x="17063701" y="8149991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5"/>
                </a:lnTo>
                <a:lnTo>
                  <a:pt x="661786" y="1143475"/>
                </a:lnTo>
                <a:lnTo>
                  <a:pt x="6617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732173" flipH="1">
            <a:off x="16378133" y="6500772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6"/>
                </a:lnTo>
                <a:lnTo>
                  <a:pt x="661787" y="1143476"/>
                </a:lnTo>
                <a:lnTo>
                  <a:pt x="66178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4248872" y="5798511"/>
            <a:ext cx="12642550" cy="4233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805"/>
              </a:lnSpc>
            </a:pPr>
            <a:r>
              <a:rPr lang="en-US" sz="7718" spc="154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他認為生涯選擇不只涉及工作，還與成長過程、學習經驗、角色轉變及環境變化有關。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28326" y="593611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0" y="0"/>
                </a:moveTo>
                <a:lnTo>
                  <a:pt x="7729957" y="0"/>
                </a:lnTo>
                <a:lnTo>
                  <a:pt x="7729957" y="5333671"/>
                </a:lnTo>
                <a:lnTo>
                  <a:pt x="0" y="53336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802318" y="593611"/>
            <a:ext cx="7058165" cy="4709721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60146">
            <a:off x="7102491" y="2202173"/>
            <a:ext cx="3567877" cy="1092062"/>
          </a:xfrm>
          <a:custGeom>
            <a:avLst/>
            <a:gdLst/>
            <a:ahLst/>
            <a:cxnLst/>
            <a:rect l="l" t="t" r="r" b="b"/>
            <a:pathLst>
              <a:path w="3567877" h="1092062">
                <a:moveTo>
                  <a:pt x="0" y="0"/>
                </a:moveTo>
                <a:lnTo>
                  <a:pt x="3567876" y="0"/>
                </a:lnTo>
                <a:lnTo>
                  <a:pt x="3567876" y="1092062"/>
                </a:lnTo>
                <a:lnTo>
                  <a:pt x="0" y="10920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72569" y="-972666"/>
            <a:ext cx="5882269" cy="4058766"/>
          </a:xfrm>
          <a:custGeom>
            <a:avLst/>
            <a:gdLst/>
            <a:ahLst/>
            <a:cxnLst/>
            <a:rect l="l" t="t" r="r" b="b"/>
            <a:pathLst>
              <a:path w="5882269" h="4058766">
                <a:moveTo>
                  <a:pt x="0" y="0"/>
                </a:moveTo>
                <a:lnTo>
                  <a:pt x="5882270" y="0"/>
                </a:lnTo>
                <a:lnTo>
                  <a:pt x="5882270" y="4058766"/>
                </a:lnTo>
                <a:lnTo>
                  <a:pt x="0" y="40587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7000"/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353490" y="1010877"/>
            <a:ext cx="5955822" cy="3457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32"/>
              </a:lnSpc>
            </a:pPr>
            <a:r>
              <a:rPr lang="en-US" sz="9380" spc="18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觀念</a:t>
            </a:r>
          </a:p>
          <a:p>
            <a:pPr algn="ctr">
              <a:lnSpc>
                <a:spcPts val="13132"/>
              </a:lnSpc>
            </a:pPr>
            <a:r>
              <a:rPr lang="en-US" sz="9380" spc="18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與時俱進</a:t>
            </a:r>
          </a:p>
        </p:txBody>
      </p:sp>
      <p:sp>
        <p:nvSpPr>
          <p:cNvPr id="7" name="Freeform 7"/>
          <p:cNvSpPr/>
          <p:nvPr/>
        </p:nvSpPr>
        <p:spPr>
          <a:xfrm>
            <a:off x="9969502" y="5577279"/>
            <a:ext cx="7058165" cy="4709721"/>
          </a:xfrm>
          <a:custGeom>
            <a:avLst/>
            <a:gdLst/>
            <a:ahLst/>
            <a:cxnLst/>
            <a:rect l="l" t="t" r="r" b="b"/>
            <a:pathLst>
              <a:path w="7058165" h="4709721">
                <a:moveTo>
                  <a:pt x="0" y="0"/>
                </a:moveTo>
                <a:lnTo>
                  <a:pt x="7058165" y="0"/>
                </a:lnTo>
                <a:lnTo>
                  <a:pt x="7058165" y="4709721"/>
                </a:lnTo>
                <a:lnTo>
                  <a:pt x="0" y="47097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39483">
            <a:off x="202172" y="2482399"/>
            <a:ext cx="8450183" cy="6189759"/>
          </a:xfrm>
          <a:custGeom>
            <a:avLst/>
            <a:gdLst/>
            <a:ahLst/>
            <a:cxnLst/>
            <a:rect l="l" t="t" r="r" b="b"/>
            <a:pathLst>
              <a:path w="8450183" h="6189759">
                <a:moveTo>
                  <a:pt x="0" y="0"/>
                </a:moveTo>
                <a:lnTo>
                  <a:pt x="8450183" y="0"/>
                </a:lnTo>
                <a:lnTo>
                  <a:pt x="8450183" y="6189760"/>
                </a:lnTo>
                <a:lnTo>
                  <a:pt x="0" y="61897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155138">
            <a:off x="1289772" y="4025735"/>
            <a:ext cx="7660017" cy="2950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身為孩子的生活教練，</a:t>
            </a:r>
          </a:p>
          <a:p>
            <a:pPr algn="ctr">
              <a:lnSpc>
                <a:spcPts val="7440"/>
              </a:lnSpc>
            </a:pPr>
            <a:r>
              <a:rPr lang="en-US" sz="6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如何全方位考量，</a:t>
            </a:r>
          </a:p>
          <a:p>
            <a:pPr algn="ctr">
              <a:lnSpc>
                <a:spcPts val="7440"/>
              </a:lnSpc>
            </a:pPr>
            <a:r>
              <a:rPr lang="en-US" sz="6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陪伴孩子找到人生方向？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303584" y="6022416"/>
            <a:ext cx="6390002" cy="3457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9"/>
              </a:lnSpc>
            </a:pPr>
            <a:r>
              <a:rPr lang="en-US" sz="9378" spc="18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三大</a:t>
            </a:r>
          </a:p>
          <a:p>
            <a:pPr algn="ctr">
              <a:lnSpc>
                <a:spcPts val="13129"/>
              </a:lnSpc>
            </a:pPr>
            <a:r>
              <a:rPr lang="en-US" sz="9378" spc="187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探索方向</a:t>
            </a:r>
          </a:p>
        </p:txBody>
      </p:sp>
      <p:sp>
        <p:nvSpPr>
          <p:cNvPr id="11" name="Freeform 11"/>
          <p:cNvSpPr/>
          <p:nvPr/>
        </p:nvSpPr>
        <p:spPr>
          <a:xfrm rot="9646591" flipH="1">
            <a:off x="7130313" y="7518544"/>
            <a:ext cx="3764277" cy="1152176"/>
          </a:xfrm>
          <a:custGeom>
            <a:avLst/>
            <a:gdLst/>
            <a:ahLst/>
            <a:cxnLst/>
            <a:rect l="l" t="t" r="r" b="b"/>
            <a:pathLst>
              <a:path w="3764277" h="1152176">
                <a:moveTo>
                  <a:pt x="3764276" y="0"/>
                </a:moveTo>
                <a:lnTo>
                  <a:pt x="0" y="0"/>
                </a:lnTo>
                <a:lnTo>
                  <a:pt x="0" y="1152177"/>
                </a:lnTo>
                <a:lnTo>
                  <a:pt x="3764276" y="1152177"/>
                </a:lnTo>
                <a:lnTo>
                  <a:pt x="376427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496354" cy="10727885"/>
          </a:xfrm>
          <a:custGeom>
            <a:avLst/>
            <a:gdLst/>
            <a:ahLst/>
            <a:cxnLst/>
            <a:rect l="l" t="t" r="r" b="b"/>
            <a:pathLst>
              <a:path w="18496354" h="10727885">
                <a:moveTo>
                  <a:pt x="18496354" y="0"/>
                </a:moveTo>
                <a:lnTo>
                  <a:pt x="0" y="0"/>
                </a:lnTo>
                <a:lnTo>
                  <a:pt x="0" y="10727885"/>
                </a:lnTo>
                <a:lnTo>
                  <a:pt x="18496354" y="10727885"/>
                </a:lnTo>
                <a:lnTo>
                  <a:pt x="1849635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172268" y="8392036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7729958" y="0"/>
                </a:moveTo>
                <a:lnTo>
                  <a:pt x="0" y="0"/>
                </a:lnTo>
                <a:lnTo>
                  <a:pt x="0" y="5333670"/>
                </a:lnTo>
                <a:lnTo>
                  <a:pt x="7729958" y="5333670"/>
                </a:lnTo>
                <a:lnTo>
                  <a:pt x="77299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3000380" y="-3502922"/>
            <a:ext cx="8446074" cy="5827791"/>
          </a:xfrm>
          <a:custGeom>
            <a:avLst/>
            <a:gdLst/>
            <a:ahLst/>
            <a:cxnLst/>
            <a:rect l="l" t="t" r="r" b="b"/>
            <a:pathLst>
              <a:path w="8446074" h="5827791">
                <a:moveTo>
                  <a:pt x="8446074" y="5827791"/>
                </a:moveTo>
                <a:lnTo>
                  <a:pt x="0" y="5827791"/>
                </a:lnTo>
                <a:lnTo>
                  <a:pt x="0" y="0"/>
                </a:lnTo>
                <a:lnTo>
                  <a:pt x="8446074" y="0"/>
                </a:lnTo>
                <a:lnTo>
                  <a:pt x="8446074" y="582779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60147" y="2240232"/>
            <a:ext cx="17280755" cy="7872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孩子愈來愈</a:t>
            </a:r>
            <a:r>
              <a:rPr lang="en-US" sz="7299" spc="145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重視自我</a:t>
            </a: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，找到自己熱愛的工作外，還希望「</a:t>
            </a:r>
            <a:r>
              <a:rPr lang="en-US" sz="7299" spc="145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活得有意思</a:t>
            </a: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」，滿足生命期待與對人生想像。十八歲前，生涯探索特別重要，而這也是父母影響力最大的時候。在過程中引導領航，幫助孩子探索自己，了解外在，學會做決策，勇於承擔。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0147" y="-113007"/>
            <a:ext cx="7932284" cy="190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觀念與時俱進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408838" y="7097807"/>
            <a:ext cx="2046892" cy="3247844"/>
            <a:chOff x="0" y="0"/>
            <a:chExt cx="2729190" cy="4330458"/>
          </a:xfrm>
        </p:grpSpPr>
        <p:sp>
          <p:nvSpPr>
            <p:cNvPr id="8" name="Freeform 8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 rot="205096" flipH="1">
            <a:off x="16434719" y="1818329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1173272" flipH="1">
            <a:off x="17453935" y="1506973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5"/>
                </a:lnTo>
                <a:lnTo>
                  <a:pt x="661787" y="1143475"/>
                </a:lnTo>
                <a:lnTo>
                  <a:pt x="6617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732173" flipH="1">
            <a:off x="16763320" y="228697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6"/>
                </a:lnTo>
                <a:lnTo>
                  <a:pt x="661786" y="1143476"/>
                </a:lnTo>
                <a:lnTo>
                  <a:pt x="6617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DE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480131" y="17086"/>
            <a:ext cx="17807869" cy="10328564"/>
          </a:xfrm>
          <a:custGeom>
            <a:avLst/>
            <a:gdLst/>
            <a:ahLst/>
            <a:cxnLst/>
            <a:rect l="l" t="t" r="r" b="b"/>
            <a:pathLst>
              <a:path w="17807869" h="10328564">
                <a:moveTo>
                  <a:pt x="17807869" y="0"/>
                </a:moveTo>
                <a:lnTo>
                  <a:pt x="0" y="0"/>
                </a:lnTo>
                <a:lnTo>
                  <a:pt x="0" y="10328564"/>
                </a:lnTo>
                <a:lnTo>
                  <a:pt x="17807869" y="10328564"/>
                </a:lnTo>
                <a:lnTo>
                  <a:pt x="1780786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2172268" y="8392036"/>
            <a:ext cx="7729958" cy="5333671"/>
          </a:xfrm>
          <a:custGeom>
            <a:avLst/>
            <a:gdLst/>
            <a:ahLst/>
            <a:cxnLst/>
            <a:rect l="l" t="t" r="r" b="b"/>
            <a:pathLst>
              <a:path w="7729958" h="5333671">
                <a:moveTo>
                  <a:pt x="7729958" y="0"/>
                </a:moveTo>
                <a:lnTo>
                  <a:pt x="0" y="0"/>
                </a:lnTo>
                <a:lnTo>
                  <a:pt x="0" y="5333670"/>
                </a:lnTo>
                <a:lnTo>
                  <a:pt x="7729958" y="5333670"/>
                </a:lnTo>
                <a:lnTo>
                  <a:pt x="772995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 flipV="1">
            <a:off x="-3000380" y="-3502922"/>
            <a:ext cx="8446074" cy="5827791"/>
          </a:xfrm>
          <a:custGeom>
            <a:avLst/>
            <a:gdLst/>
            <a:ahLst/>
            <a:cxnLst/>
            <a:rect l="l" t="t" r="r" b="b"/>
            <a:pathLst>
              <a:path w="8446074" h="5827791">
                <a:moveTo>
                  <a:pt x="8446074" y="5827791"/>
                </a:moveTo>
                <a:lnTo>
                  <a:pt x="0" y="5827791"/>
                </a:lnTo>
                <a:lnTo>
                  <a:pt x="0" y="0"/>
                </a:lnTo>
                <a:lnTo>
                  <a:pt x="8446074" y="0"/>
                </a:lnTo>
                <a:lnTo>
                  <a:pt x="8446074" y="582779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408838" y="7097807"/>
            <a:ext cx="2046892" cy="3247844"/>
            <a:chOff x="0" y="0"/>
            <a:chExt cx="2729190" cy="4330458"/>
          </a:xfrm>
        </p:grpSpPr>
        <p:sp>
          <p:nvSpPr>
            <p:cNvPr id="6" name="Freeform 6"/>
            <p:cNvSpPr/>
            <p:nvPr/>
          </p:nvSpPr>
          <p:spPr>
            <a:xfrm rot="-1892542">
              <a:off x="412911" y="2297122"/>
              <a:ext cx="1092144" cy="1887074"/>
            </a:xfrm>
            <a:custGeom>
              <a:avLst/>
              <a:gdLst/>
              <a:ahLst/>
              <a:cxnLst/>
              <a:rect l="l" t="t" r="r" b="b"/>
              <a:pathLst>
                <a:path w="1092144" h="1887074">
                  <a:moveTo>
                    <a:pt x="0" y="0"/>
                  </a:moveTo>
                  <a:lnTo>
                    <a:pt x="1092144" y="0"/>
                  </a:lnTo>
                  <a:lnTo>
                    <a:pt x="1092144" y="1887074"/>
                  </a:lnTo>
                  <a:lnTo>
                    <a:pt x="0" y="1887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389348">
              <a:off x="1763481" y="1501564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4"/>
                  </a:lnTo>
                  <a:lnTo>
                    <a:pt x="0" y="15246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830447">
              <a:off x="899043" y="83409"/>
              <a:ext cx="882382" cy="1524634"/>
            </a:xfrm>
            <a:custGeom>
              <a:avLst/>
              <a:gdLst/>
              <a:ahLst/>
              <a:cxnLst/>
              <a:rect l="l" t="t" r="r" b="b"/>
              <a:pathLst>
                <a:path w="882382" h="1524634">
                  <a:moveTo>
                    <a:pt x="0" y="0"/>
                  </a:moveTo>
                  <a:lnTo>
                    <a:pt x="882382" y="0"/>
                  </a:lnTo>
                  <a:lnTo>
                    <a:pt x="882382" y="1524635"/>
                  </a:lnTo>
                  <a:lnTo>
                    <a:pt x="0" y="15246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205096" flipH="1">
            <a:off x="16434719" y="1818329"/>
            <a:ext cx="819108" cy="1415305"/>
          </a:xfrm>
          <a:custGeom>
            <a:avLst/>
            <a:gdLst/>
            <a:ahLst/>
            <a:cxnLst/>
            <a:rect l="l" t="t" r="r" b="b"/>
            <a:pathLst>
              <a:path w="819108" h="1415305">
                <a:moveTo>
                  <a:pt x="819108" y="0"/>
                </a:moveTo>
                <a:lnTo>
                  <a:pt x="0" y="0"/>
                </a:lnTo>
                <a:lnTo>
                  <a:pt x="0" y="1415305"/>
                </a:lnTo>
                <a:lnTo>
                  <a:pt x="819108" y="1415305"/>
                </a:lnTo>
                <a:lnTo>
                  <a:pt x="81910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73272" flipH="1">
            <a:off x="17453935" y="1506973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7" y="0"/>
                </a:moveTo>
                <a:lnTo>
                  <a:pt x="0" y="0"/>
                </a:lnTo>
                <a:lnTo>
                  <a:pt x="0" y="1143475"/>
                </a:lnTo>
                <a:lnTo>
                  <a:pt x="661787" y="1143475"/>
                </a:lnTo>
                <a:lnTo>
                  <a:pt x="66178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32173" flipH="1">
            <a:off x="16763320" y="228697"/>
            <a:ext cx="661787" cy="1143476"/>
          </a:xfrm>
          <a:custGeom>
            <a:avLst/>
            <a:gdLst/>
            <a:ahLst/>
            <a:cxnLst/>
            <a:rect l="l" t="t" r="r" b="b"/>
            <a:pathLst>
              <a:path w="661787" h="1143476">
                <a:moveTo>
                  <a:pt x="661786" y="0"/>
                </a:moveTo>
                <a:lnTo>
                  <a:pt x="0" y="0"/>
                </a:lnTo>
                <a:lnTo>
                  <a:pt x="0" y="1143476"/>
                </a:lnTo>
                <a:lnTo>
                  <a:pt x="661786" y="1143476"/>
                </a:lnTo>
                <a:lnTo>
                  <a:pt x="6617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10756" y="2680970"/>
            <a:ext cx="16474073" cy="657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19"/>
              </a:lnSpc>
            </a:pP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隨著108課綱「學習歷程檔案」上路，面對未知的制度，身為家長的你是否感到焦慮？</a:t>
            </a:r>
          </a:p>
          <a:p>
            <a:pPr algn="l">
              <a:lnSpc>
                <a:spcPts val="10219"/>
              </a:lnSpc>
            </a:pP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從國中起開始</a:t>
            </a:r>
            <a:r>
              <a:rPr lang="en-US" sz="7299" spc="145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釐清自我的「適性」與「適才」發展</a:t>
            </a:r>
            <a:r>
              <a:rPr lang="en-US" sz="7299" spc="14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，將有助於決定進入高中或高職、以及未來的大學之路～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13100" y="-1940473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0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0" y="4195476"/>
                </a:lnTo>
                <a:lnTo>
                  <a:pt x="60804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24601" y="-1080491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66800" y="114300"/>
            <a:ext cx="17907000" cy="2270028"/>
          </a:xfrm>
          <a:custGeom>
            <a:avLst/>
            <a:gdLst/>
            <a:ahLst/>
            <a:cxnLst/>
            <a:rect l="l" t="t" r="r" b="b"/>
            <a:pathLst>
              <a:path w="11147460" h="2270028">
                <a:moveTo>
                  <a:pt x="0" y="0"/>
                </a:moveTo>
                <a:lnTo>
                  <a:pt x="11147460" y="0"/>
                </a:lnTo>
                <a:lnTo>
                  <a:pt x="11147460" y="2270028"/>
                </a:lnTo>
                <a:lnTo>
                  <a:pt x="0" y="2270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95400" y="114300"/>
            <a:ext cx="16840200" cy="18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919"/>
              </a:lnSpc>
            </a:pPr>
            <a:r>
              <a:rPr lang="en-US" altLang="zh-TW" sz="11000" dirty="0" smtClean="0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113</a:t>
            </a:r>
            <a:r>
              <a:rPr lang="zh-TW" altLang="en-US" sz="11000" dirty="0" smtClean="0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南區技術型高中分享交流</a:t>
            </a:r>
            <a:endParaRPr lang="en-US" sz="11000" dirty="0">
              <a:solidFill>
                <a:srgbClr val="2B3944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9600" y="8039100"/>
            <a:ext cx="44196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zh-TW" altLang="en-US" sz="3000" spc="73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國際技能發展協會 黃執行長 談國中技藝教育的接軌</a:t>
            </a:r>
            <a:endParaRPr lang="en-US" sz="3000" spc="73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172200" y="7962900"/>
            <a:ext cx="4114800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zh-TW" altLang="en-US" sz="3000" spc="73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晶英國際行館 人力資源部</a:t>
            </a:r>
            <a:endParaRPr lang="en-US" altLang="zh-TW" sz="3000" spc="73" dirty="0" smtClean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  <a:p>
            <a:pPr algn="l">
              <a:lnSpc>
                <a:spcPts val="5179"/>
              </a:lnSpc>
            </a:pPr>
            <a:r>
              <a:rPr lang="zh-TW" altLang="en-US" sz="3000" spc="73" dirty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資深協理</a:t>
            </a:r>
            <a:endParaRPr lang="en-US" sz="3000" spc="73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725400" y="8039100"/>
            <a:ext cx="3177142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zh-TW" altLang="en-US" sz="3699" spc="73" dirty="0" smtClean="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產業老闆的意見</a:t>
            </a:r>
            <a:endParaRPr lang="en-US" sz="3699" spc="73" dirty="0">
              <a:solidFill>
                <a:srgbClr val="000000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381000" y="2628900"/>
            <a:ext cx="2056446" cy="1252563"/>
          </a:xfrm>
          <a:custGeom>
            <a:avLst/>
            <a:gdLst/>
            <a:ahLst/>
            <a:cxnLst/>
            <a:rect l="l" t="t" r="r" b="b"/>
            <a:pathLst>
              <a:path w="2056446" h="1252563">
                <a:moveTo>
                  <a:pt x="0" y="0"/>
                </a:moveTo>
                <a:lnTo>
                  <a:pt x="2056446" y="0"/>
                </a:lnTo>
                <a:lnTo>
                  <a:pt x="2056446" y="1252562"/>
                </a:lnTo>
                <a:lnTo>
                  <a:pt x="0" y="12525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49434" y="8661400"/>
            <a:ext cx="5235676" cy="3612616"/>
          </a:xfrm>
          <a:custGeom>
            <a:avLst/>
            <a:gdLst/>
            <a:ahLst/>
            <a:cxnLst/>
            <a:rect l="l" t="t" r="r" b="b"/>
            <a:pathLst>
              <a:path w="5235676" h="3612616">
                <a:moveTo>
                  <a:pt x="0" y="0"/>
                </a:moveTo>
                <a:lnTo>
                  <a:pt x="5235676" y="0"/>
                </a:lnTo>
                <a:lnTo>
                  <a:pt x="5235676" y="3612616"/>
                </a:lnTo>
                <a:lnTo>
                  <a:pt x="0" y="3612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4" name="745985908.28388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1200" y="3442758"/>
            <a:ext cx="2286000" cy="4064000"/>
          </a:xfrm>
          <a:prstGeom prst="rect">
            <a:avLst/>
          </a:prstGeom>
        </p:spPr>
      </p:pic>
      <p:pic>
        <p:nvPicPr>
          <p:cNvPr id="15" name="745985952.52321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86600" y="3425826"/>
            <a:ext cx="2286000" cy="4064000"/>
          </a:xfrm>
          <a:prstGeom prst="rect">
            <a:avLst/>
          </a:prstGeom>
        </p:spPr>
      </p:pic>
      <p:pic>
        <p:nvPicPr>
          <p:cNvPr id="7" name="745985868.223023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54000" y="3390900"/>
            <a:ext cx="2428875" cy="431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13100" y="-1940473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0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0" y="4195476"/>
                </a:lnTo>
                <a:lnTo>
                  <a:pt x="6080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224601" y="-1080491"/>
            <a:ext cx="6113598" cy="4218383"/>
          </a:xfrm>
          <a:custGeom>
            <a:avLst/>
            <a:gdLst/>
            <a:ahLst/>
            <a:cxnLst/>
            <a:rect l="l" t="t" r="r" b="b"/>
            <a:pathLst>
              <a:path w="6113598" h="4218383">
                <a:moveTo>
                  <a:pt x="0" y="0"/>
                </a:moveTo>
                <a:lnTo>
                  <a:pt x="6113598" y="0"/>
                </a:lnTo>
                <a:lnTo>
                  <a:pt x="6113598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962400" y="114300"/>
            <a:ext cx="11147460" cy="2270028"/>
          </a:xfrm>
          <a:custGeom>
            <a:avLst/>
            <a:gdLst/>
            <a:ahLst/>
            <a:cxnLst/>
            <a:rect l="l" t="t" r="r" b="b"/>
            <a:pathLst>
              <a:path w="11147460" h="2270028">
                <a:moveTo>
                  <a:pt x="0" y="0"/>
                </a:moveTo>
                <a:lnTo>
                  <a:pt x="11147460" y="0"/>
                </a:lnTo>
                <a:lnTo>
                  <a:pt x="11147460" y="2270028"/>
                </a:lnTo>
                <a:lnTo>
                  <a:pt x="0" y="22700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648200" y="114300"/>
            <a:ext cx="9714453" cy="2295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919"/>
              </a:lnSpc>
            </a:pPr>
            <a:r>
              <a:rPr lang="en-US" sz="12799" dirty="0" err="1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三大探索方向</a:t>
            </a:r>
            <a:endParaRPr lang="en-US" sz="12799" dirty="0">
              <a:solidFill>
                <a:srgbClr val="2B3944"/>
              </a:solidFill>
              <a:latin typeface="可画动感隶书"/>
              <a:ea typeface="可画动感隶书"/>
              <a:cs typeface="可画动感隶书"/>
              <a:sym typeface="可画动感隶书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3514" y="5391150"/>
            <a:ext cx="4889646" cy="268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&gt;興趣：喜歡做什麼？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&gt;能力：能夠做什麼？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&gt;特質：適合做什麼？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&gt;價值觀：想要做什麼？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3514" y="3289300"/>
            <a:ext cx="5147118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知己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發掘自我興趣角色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50632" y="6570980"/>
            <a:ext cx="6512548" cy="268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在做生涯決定前，孩子應知道：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&gt;不同工作所需的能力、特質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&gt;不同工作的價值組合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&gt;職業世界的未來樣貌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07241" y="4511675"/>
            <a:ext cx="6539981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知彼</a:t>
            </a:r>
          </a:p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建構未來工作想像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91458" y="5703478"/>
            <a:ext cx="5996542" cy="400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需要具備：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&gt;合理推論自己與工作世界關係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  的能力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&gt;在不確定中做決策的勇氣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&gt;承擔後果的勇氣</a:t>
            </a:r>
          </a:p>
          <a:p>
            <a:pPr algn="l">
              <a:lnSpc>
                <a:spcPts val="5179"/>
              </a:lnSpc>
            </a:pPr>
            <a:r>
              <a:rPr lang="en-US" sz="3699" spc="73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&gt;解決問題的能力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747222" y="2968625"/>
            <a:ext cx="6378343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決策與承擔</a:t>
            </a:r>
          </a:p>
          <a:p>
            <a:pPr algn="ctr">
              <a:lnSpc>
                <a:spcPts val="6859"/>
              </a:lnSpc>
            </a:pPr>
            <a:r>
              <a:rPr lang="en-US" sz="48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對應學習方向策略，發掘價值驅動力</a:t>
            </a:r>
          </a:p>
        </p:txBody>
      </p:sp>
      <p:sp>
        <p:nvSpPr>
          <p:cNvPr id="12" name="Freeform 12"/>
          <p:cNvSpPr/>
          <p:nvPr/>
        </p:nvSpPr>
        <p:spPr>
          <a:xfrm>
            <a:off x="998877" y="1628722"/>
            <a:ext cx="2056446" cy="1252563"/>
          </a:xfrm>
          <a:custGeom>
            <a:avLst/>
            <a:gdLst/>
            <a:ahLst/>
            <a:cxnLst/>
            <a:rect l="l" t="t" r="r" b="b"/>
            <a:pathLst>
              <a:path w="2056446" h="1252563">
                <a:moveTo>
                  <a:pt x="0" y="0"/>
                </a:moveTo>
                <a:lnTo>
                  <a:pt x="2056446" y="0"/>
                </a:lnTo>
                <a:lnTo>
                  <a:pt x="2056446" y="1252562"/>
                </a:lnTo>
                <a:lnTo>
                  <a:pt x="0" y="1252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749434" y="8661400"/>
            <a:ext cx="5235676" cy="3612616"/>
          </a:xfrm>
          <a:custGeom>
            <a:avLst/>
            <a:gdLst/>
            <a:ahLst/>
            <a:cxnLst/>
            <a:rect l="l" t="t" r="r" b="b"/>
            <a:pathLst>
              <a:path w="5235676" h="3612616">
                <a:moveTo>
                  <a:pt x="0" y="0"/>
                </a:moveTo>
                <a:lnTo>
                  <a:pt x="5235676" y="0"/>
                </a:lnTo>
                <a:lnTo>
                  <a:pt x="5235676" y="3612616"/>
                </a:lnTo>
                <a:lnTo>
                  <a:pt x="0" y="3612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00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1013100" y="-1940473"/>
            <a:ext cx="6080400" cy="4195476"/>
          </a:xfrm>
          <a:custGeom>
            <a:avLst/>
            <a:gdLst/>
            <a:ahLst/>
            <a:cxnLst/>
            <a:rect l="l" t="t" r="r" b="b"/>
            <a:pathLst>
              <a:path w="6080400" h="4195476">
                <a:moveTo>
                  <a:pt x="6080400" y="0"/>
                </a:moveTo>
                <a:lnTo>
                  <a:pt x="0" y="0"/>
                </a:lnTo>
                <a:lnTo>
                  <a:pt x="0" y="4195476"/>
                </a:lnTo>
                <a:lnTo>
                  <a:pt x="6080400" y="4195476"/>
                </a:lnTo>
                <a:lnTo>
                  <a:pt x="60804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11341" y="-411197"/>
            <a:ext cx="8093320" cy="4218383"/>
          </a:xfrm>
          <a:custGeom>
            <a:avLst/>
            <a:gdLst/>
            <a:ahLst/>
            <a:cxnLst/>
            <a:rect l="l" t="t" r="r" b="b"/>
            <a:pathLst>
              <a:path w="8093320" h="4218383">
                <a:moveTo>
                  <a:pt x="0" y="0"/>
                </a:moveTo>
                <a:lnTo>
                  <a:pt x="8093320" y="0"/>
                </a:lnTo>
                <a:lnTo>
                  <a:pt x="8093320" y="4218382"/>
                </a:lnTo>
                <a:lnTo>
                  <a:pt x="0" y="4218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191" b="-161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23282" y="3304378"/>
            <a:ext cx="6037380" cy="5477550"/>
          </a:xfrm>
          <a:custGeom>
            <a:avLst/>
            <a:gdLst/>
            <a:ahLst/>
            <a:cxnLst/>
            <a:rect l="l" t="t" r="r" b="b"/>
            <a:pathLst>
              <a:path w="6037380" h="5477550">
                <a:moveTo>
                  <a:pt x="0" y="0"/>
                </a:moveTo>
                <a:lnTo>
                  <a:pt x="6037380" y="0"/>
                </a:lnTo>
                <a:lnTo>
                  <a:pt x="6037380" y="5477551"/>
                </a:lnTo>
                <a:lnTo>
                  <a:pt x="0" y="54775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45445" y="4516331"/>
            <a:ext cx="5821624" cy="5281801"/>
          </a:xfrm>
          <a:custGeom>
            <a:avLst/>
            <a:gdLst/>
            <a:ahLst/>
            <a:cxnLst/>
            <a:rect l="l" t="t" r="r" b="b"/>
            <a:pathLst>
              <a:path w="5821624" h="5281801">
                <a:moveTo>
                  <a:pt x="0" y="0"/>
                </a:moveTo>
                <a:lnTo>
                  <a:pt x="5821625" y="0"/>
                </a:lnTo>
                <a:lnTo>
                  <a:pt x="5821625" y="5281801"/>
                </a:lnTo>
                <a:lnTo>
                  <a:pt x="0" y="5281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0000" y="3010725"/>
            <a:ext cx="5646139" cy="5122588"/>
          </a:xfrm>
          <a:custGeom>
            <a:avLst/>
            <a:gdLst/>
            <a:ahLst/>
            <a:cxnLst/>
            <a:rect l="l" t="t" r="r" b="b"/>
            <a:pathLst>
              <a:path w="5646139" h="5122588">
                <a:moveTo>
                  <a:pt x="0" y="0"/>
                </a:moveTo>
                <a:lnTo>
                  <a:pt x="5646139" y="0"/>
                </a:lnTo>
                <a:lnTo>
                  <a:pt x="5646139" y="5122588"/>
                </a:lnTo>
                <a:lnTo>
                  <a:pt x="0" y="512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027100" y="676275"/>
            <a:ext cx="14490517" cy="1691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國中階段生涯探索有哪些管道？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46712" y="5774055"/>
            <a:ext cx="4892716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七年級做智力測驗；</a:t>
            </a:r>
          </a:p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八年級做性向測驗；</a:t>
            </a:r>
          </a:p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九年級做興趣測驗，</a:t>
            </a:r>
          </a:p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協助學生探索興趣與生涯規劃。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7395" y="3761187"/>
            <a:ext cx="4611349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性向和興趣測驗供擇校參考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68391" y="7224395"/>
            <a:ext cx="4975733" cy="203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國中技藝教育學習內容與生活緊密連結，不只是未來篤定要讀技術型高中的人才能夠修讀，重點是要讓學生在實作過程中多方體驗。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89399" y="5405837"/>
            <a:ext cx="3960623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透過技藝課程試探興趣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652870" y="5774055"/>
            <a:ext cx="5202050" cy="2529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spc="55">
                <a:solidFill>
                  <a:srgbClr val="666666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縣府每年12月舉辦「國中技藝教育職群體驗暨高中教育博覽會」藉由學校老師或學生在攤位介紹學校的課程與特色，這是認識高中與蒐集課程資訊的好機會。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845519" y="4111625"/>
            <a:ext cx="4741494" cy="185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2B3944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教育博覽會了解各高中特色</a:t>
            </a:r>
          </a:p>
        </p:txBody>
      </p:sp>
      <p:sp>
        <p:nvSpPr>
          <p:cNvPr id="14" name="Freeform 14"/>
          <p:cNvSpPr/>
          <p:nvPr/>
        </p:nvSpPr>
        <p:spPr>
          <a:xfrm>
            <a:off x="746712" y="8303260"/>
            <a:ext cx="5269428" cy="3635905"/>
          </a:xfrm>
          <a:custGeom>
            <a:avLst/>
            <a:gdLst/>
            <a:ahLst/>
            <a:cxnLst/>
            <a:rect l="l" t="t" r="r" b="b"/>
            <a:pathLst>
              <a:path w="5269428" h="3635905">
                <a:moveTo>
                  <a:pt x="0" y="0"/>
                </a:moveTo>
                <a:lnTo>
                  <a:pt x="5269427" y="0"/>
                </a:lnTo>
                <a:lnTo>
                  <a:pt x="5269427" y="3635905"/>
                </a:lnTo>
                <a:lnTo>
                  <a:pt x="0" y="3635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C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181441" y="4603434"/>
            <a:ext cx="4469369" cy="6643270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 flipH="1">
              <a:off x="39511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0" y="4697730"/>
                  </a:moveTo>
                  <a:lnTo>
                    <a:pt x="2938780" y="4697730"/>
                  </a:lnTo>
                  <a:cubicBezTo>
                    <a:pt x="2938780" y="4697730"/>
                    <a:pt x="2938780" y="4654550"/>
                    <a:pt x="2960370" y="4611370"/>
                  </a:cubicBezTo>
                  <a:cubicBezTo>
                    <a:pt x="2981960" y="4568190"/>
                    <a:pt x="2981960" y="4461510"/>
                    <a:pt x="2981960" y="4418330"/>
                  </a:cubicBezTo>
                  <a:cubicBezTo>
                    <a:pt x="2981960" y="4375150"/>
                    <a:pt x="3068320" y="4246880"/>
                    <a:pt x="3068320" y="4246880"/>
                  </a:cubicBezTo>
                  <a:cubicBezTo>
                    <a:pt x="3154680" y="4118610"/>
                    <a:pt x="3133090" y="3967480"/>
                    <a:pt x="3133090" y="3925570"/>
                  </a:cubicBezTo>
                  <a:cubicBezTo>
                    <a:pt x="3133090" y="3882390"/>
                    <a:pt x="3111500" y="3818890"/>
                    <a:pt x="3068320" y="3754120"/>
                  </a:cubicBezTo>
                  <a:cubicBezTo>
                    <a:pt x="3025140" y="3689350"/>
                    <a:pt x="3025140" y="3517900"/>
                    <a:pt x="3025140" y="3517900"/>
                  </a:cubicBezTo>
                  <a:lnTo>
                    <a:pt x="3025140" y="3389630"/>
                  </a:lnTo>
                  <a:lnTo>
                    <a:pt x="3025140" y="3261360"/>
                  </a:lnTo>
                  <a:lnTo>
                    <a:pt x="2981960" y="3133090"/>
                  </a:lnTo>
                  <a:lnTo>
                    <a:pt x="3003550" y="3004820"/>
                  </a:lnTo>
                  <a:cubicBezTo>
                    <a:pt x="3003550" y="3004820"/>
                    <a:pt x="3025140" y="2918460"/>
                    <a:pt x="3003550" y="2876550"/>
                  </a:cubicBezTo>
                  <a:cubicBezTo>
                    <a:pt x="2981960" y="2833370"/>
                    <a:pt x="3003550" y="2854960"/>
                    <a:pt x="3003550" y="2833370"/>
                  </a:cubicBezTo>
                  <a:cubicBezTo>
                    <a:pt x="3003550" y="2811780"/>
                    <a:pt x="3003550" y="2768600"/>
                    <a:pt x="3003550" y="2768600"/>
                  </a:cubicBezTo>
                  <a:lnTo>
                    <a:pt x="3003550" y="2531110"/>
                  </a:lnTo>
                  <a:lnTo>
                    <a:pt x="2917190" y="2316480"/>
                  </a:lnTo>
                  <a:lnTo>
                    <a:pt x="2895600" y="1995170"/>
                  </a:lnTo>
                  <a:lnTo>
                    <a:pt x="2852420" y="1737360"/>
                  </a:lnTo>
                  <a:cubicBezTo>
                    <a:pt x="2852420" y="1737360"/>
                    <a:pt x="2852420" y="1416050"/>
                    <a:pt x="2852420" y="1394460"/>
                  </a:cubicBezTo>
                  <a:cubicBezTo>
                    <a:pt x="2852420" y="1372870"/>
                    <a:pt x="2852420" y="1223010"/>
                    <a:pt x="2874010" y="1179830"/>
                  </a:cubicBezTo>
                  <a:cubicBezTo>
                    <a:pt x="2895600" y="1136650"/>
                    <a:pt x="2767330" y="793750"/>
                    <a:pt x="2767330" y="793750"/>
                  </a:cubicBezTo>
                  <a:lnTo>
                    <a:pt x="2702560" y="557530"/>
                  </a:lnTo>
                  <a:cubicBezTo>
                    <a:pt x="2702560" y="557530"/>
                    <a:pt x="2702560" y="257810"/>
                    <a:pt x="2680970" y="193040"/>
                  </a:cubicBezTo>
                  <a:cubicBezTo>
                    <a:pt x="2659380" y="128270"/>
                    <a:pt x="2594610" y="86360"/>
                    <a:pt x="2594610" y="86360"/>
                  </a:cubicBezTo>
                  <a:cubicBezTo>
                    <a:pt x="2594610" y="86360"/>
                    <a:pt x="2529840" y="64770"/>
                    <a:pt x="2529840" y="64770"/>
                  </a:cubicBezTo>
                  <a:cubicBezTo>
                    <a:pt x="2486660" y="21590"/>
                    <a:pt x="2423160" y="21590"/>
                    <a:pt x="2423160" y="21590"/>
                  </a:cubicBezTo>
                  <a:cubicBezTo>
                    <a:pt x="2423160" y="21590"/>
                    <a:pt x="2273300" y="0"/>
                    <a:pt x="2230120" y="21590"/>
                  </a:cubicBezTo>
                  <a:cubicBezTo>
                    <a:pt x="2186940" y="43180"/>
                    <a:pt x="2015490" y="43180"/>
                    <a:pt x="2015490" y="43180"/>
                  </a:cubicBezTo>
                  <a:cubicBezTo>
                    <a:pt x="1950720" y="0"/>
                    <a:pt x="1822450" y="64770"/>
                    <a:pt x="1822450" y="64770"/>
                  </a:cubicBezTo>
                  <a:lnTo>
                    <a:pt x="1629410" y="86360"/>
                  </a:lnTo>
                  <a:cubicBezTo>
                    <a:pt x="1543050" y="43180"/>
                    <a:pt x="1436370" y="64770"/>
                    <a:pt x="1436370" y="64770"/>
                  </a:cubicBezTo>
                  <a:cubicBezTo>
                    <a:pt x="1436370" y="64770"/>
                    <a:pt x="1329690" y="64770"/>
                    <a:pt x="1286510" y="86360"/>
                  </a:cubicBezTo>
                  <a:cubicBezTo>
                    <a:pt x="1243330" y="107950"/>
                    <a:pt x="1158240" y="86360"/>
                    <a:pt x="1158240" y="86360"/>
                  </a:cubicBezTo>
                  <a:lnTo>
                    <a:pt x="1115060" y="107950"/>
                  </a:lnTo>
                  <a:cubicBezTo>
                    <a:pt x="1071880" y="86360"/>
                    <a:pt x="1028700" y="107950"/>
                    <a:pt x="1028700" y="107950"/>
                  </a:cubicBezTo>
                  <a:cubicBezTo>
                    <a:pt x="985520" y="151130"/>
                    <a:pt x="835660" y="151130"/>
                    <a:pt x="835660" y="151130"/>
                  </a:cubicBezTo>
                  <a:lnTo>
                    <a:pt x="707390" y="172720"/>
                  </a:lnTo>
                  <a:cubicBezTo>
                    <a:pt x="664210" y="194310"/>
                    <a:pt x="557530" y="172720"/>
                    <a:pt x="557530" y="172720"/>
                  </a:cubicBezTo>
                  <a:cubicBezTo>
                    <a:pt x="557530" y="172720"/>
                    <a:pt x="386080" y="129540"/>
                    <a:pt x="299720" y="129540"/>
                  </a:cubicBezTo>
                  <a:cubicBezTo>
                    <a:pt x="213360" y="129540"/>
                    <a:pt x="0" y="172720"/>
                    <a:pt x="0" y="172720"/>
                  </a:cubicBezTo>
                  <a:lnTo>
                    <a:pt x="0" y="4697730"/>
                  </a:lnTo>
                  <a:close/>
                </a:path>
              </a:pathLst>
            </a:custGeom>
            <a:blipFill>
              <a:blip r:embed="rId2"/>
              <a:stretch>
                <a:fillRect b="-43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538754" y="7344469"/>
            <a:ext cx="5547335" cy="3827661"/>
          </a:xfrm>
          <a:custGeom>
            <a:avLst/>
            <a:gdLst/>
            <a:ahLst/>
            <a:cxnLst/>
            <a:rect l="l" t="t" r="r" b="b"/>
            <a:pathLst>
              <a:path w="5547335" h="3827661">
                <a:moveTo>
                  <a:pt x="5547335" y="0"/>
                </a:moveTo>
                <a:lnTo>
                  <a:pt x="0" y="0"/>
                </a:lnTo>
                <a:lnTo>
                  <a:pt x="0" y="3827662"/>
                </a:lnTo>
                <a:lnTo>
                  <a:pt x="5547335" y="3827662"/>
                </a:lnTo>
                <a:lnTo>
                  <a:pt x="554733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520055" y="0"/>
            <a:ext cx="5149341" cy="3553045"/>
          </a:xfrm>
          <a:custGeom>
            <a:avLst/>
            <a:gdLst/>
            <a:ahLst/>
            <a:cxnLst/>
            <a:rect l="l" t="t" r="r" b="b"/>
            <a:pathLst>
              <a:path w="5149341" h="3553045">
                <a:moveTo>
                  <a:pt x="0" y="0"/>
                </a:moveTo>
                <a:lnTo>
                  <a:pt x="5149341" y="0"/>
                </a:lnTo>
                <a:lnTo>
                  <a:pt x="5149341" y="3553045"/>
                </a:lnTo>
                <a:lnTo>
                  <a:pt x="0" y="355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26434" y="168605"/>
            <a:ext cx="7660709" cy="2863190"/>
          </a:xfrm>
          <a:custGeom>
            <a:avLst/>
            <a:gdLst/>
            <a:ahLst/>
            <a:cxnLst/>
            <a:rect l="l" t="t" r="r" b="b"/>
            <a:pathLst>
              <a:path w="7660709" h="2863190">
                <a:moveTo>
                  <a:pt x="0" y="0"/>
                </a:moveTo>
                <a:lnTo>
                  <a:pt x="7660708" y="0"/>
                </a:lnTo>
                <a:lnTo>
                  <a:pt x="7660708" y="2863190"/>
                </a:lnTo>
                <a:lnTo>
                  <a:pt x="0" y="28631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79975" y="633523"/>
            <a:ext cx="8141076" cy="6578382"/>
          </a:xfrm>
          <a:custGeom>
            <a:avLst/>
            <a:gdLst/>
            <a:ahLst/>
            <a:cxnLst/>
            <a:rect l="l" t="t" r="r" b="b"/>
            <a:pathLst>
              <a:path w="8141076" h="6578382">
                <a:moveTo>
                  <a:pt x="0" y="0"/>
                </a:moveTo>
                <a:lnTo>
                  <a:pt x="8141076" y="0"/>
                </a:lnTo>
                <a:lnTo>
                  <a:pt x="8141076" y="6578381"/>
                </a:lnTo>
                <a:lnTo>
                  <a:pt x="0" y="65783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7749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33231" y="3922714"/>
            <a:ext cx="7786824" cy="5683566"/>
          </a:xfrm>
          <a:custGeom>
            <a:avLst/>
            <a:gdLst/>
            <a:ahLst/>
            <a:cxnLst/>
            <a:rect l="l" t="t" r="r" b="b"/>
            <a:pathLst>
              <a:path w="7786824" h="5683566">
                <a:moveTo>
                  <a:pt x="0" y="0"/>
                </a:moveTo>
                <a:lnTo>
                  <a:pt x="7786824" y="0"/>
                </a:lnTo>
                <a:lnTo>
                  <a:pt x="7786824" y="5683565"/>
                </a:lnTo>
                <a:lnTo>
                  <a:pt x="0" y="56835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9202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02728" y="704850"/>
            <a:ext cx="7508120" cy="1579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19"/>
              </a:lnSpc>
            </a:pPr>
            <a:r>
              <a:rPr lang="en-US" sz="8299">
                <a:solidFill>
                  <a:srgbClr val="000000"/>
                </a:solidFill>
                <a:latin typeface="可画动感隶书"/>
                <a:ea typeface="可画动感隶书"/>
                <a:cs typeface="可画动感隶书"/>
                <a:sym typeface="可画动感隶书"/>
              </a:rPr>
              <a:t>性向和興趣測驗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387</Words>
  <Application>Microsoft Office PowerPoint</Application>
  <PresentationFormat>自訂</PresentationFormat>
  <Paragraphs>95</Paragraphs>
  <Slides>18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3" baseType="lpstr">
      <vt:lpstr>新細明體</vt:lpstr>
      <vt:lpstr>Arial</vt:lpstr>
      <vt:lpstr>可画动感隶书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113 親師座談 生涯探索不是選工作而是經營人生</dc:title>
  <cp:lastModifiedBy>user</cp:lastModifiedBy>
  <cp:revision>9</cp:revision>
  <dcterms:created xsi:type="dcterms:W3CDTF">2006-08-16T00:00:00Z</dcterms:created>
  <dcterms:modified xsi:type="dcterms:W3CDTF">2024-09-14T00:21:49Z</dcterms:modified>
  <dc:identifier>DAGO76BqZ4U</dc:identifier>
</cp:coreProperties>
</file>